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24/09/1443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24/09/1443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24/09/1443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24/09/1443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normAutofit fontScale="77500" lnSpcReduction="20000"/>
          </a:bodyPr>
          <a:lstStyle/>
          <a:p>
            <a:pPr marL="0" indent="0" algn="just">
              <a:lnSpc>
                <a:spcPct val="115000"/>
              </a:lnSpc>
              <a:spcBef>
                <a:spcPts val="0"/>
              </a:spcBef>
              <a:spcAft>
                <a:spcPts val="1000"/>
              </a:spcAft>
              <a:buNone/>
            </a:pPr>
            <a:r>
              <a:rPr lang="ar-IQ" b="1" dirty="0">
                <a:ea typeface="Calibri"/>
                <a:cs typeface="Simplified Arabic"/>
              </a:rPr>
              <a:t>العلاقات المائية في النبات </a:t>
            </a:r>
            <a:r>
              <a:rPr lang="en-US" b="1" dirty="0">
                <a:latin typeface="Simplified Arabic"/>
                <a:ea typeface="Calibri"/>
                <a:cs typeface="Arial"/>
              </a:rPr>
              <a:t>Plant water relationships</a:t>
            </a:r>
            <a:r>
              <a:rPr lang="ar-IQ" b="1" dirty="0">
                <a:ea typeface="Calibri"/>
                <a:cs typeface="Simplified Arabic"/>
              </a:rPr>
              <a:t>: </a:t>
            </a:r>
            <a:endParaRPr lang="en-US" sz="2400" dirty="0">
              <a:ea typeface="Calibri"/>
              <a:cs typeface="Arial"/>
            </a:endParaRPr>
          </a:p>
          <a:p>
            <a:pPr marL="0" indent="0" algn="just">
              <a:lnSpc>
                <a:spcPct val="115000"/>
              </a:lnSpc>
              <a:spcBef>
                <a:spcPts val="0"/>
              </a:spcBef>
              <a:spcAft>
                <a:spcPts val="1000"/>
              </a:spcAft>
              <a:buNone/>
            </a:pPr>
            <a:r>
              <a:rPr lang="ar-IQ" dirty="0">
                <a:ea typeface="Calibri"/>
                <a:cs typeface="Simplified Arabic"/>
              </a:rPr>
              <a:t>يعتبر الماء بشكله السائل من اهم العناصر لإدامة الحياة، وبالنسبة للنبات يصنف الماء كأحد العناصر الغذائية مثل </a:t>
            </a:r>
            <a:r>
              <a:rPr lang="en-US" dirty="0">
                <a:latin typeface="Simplified Arabic"/>
                <a:ea typeface="Calibri"/>
                <a:cs typeface="Arial"/>
              </a:rPr>
              <a:t>K, P, N</a:t>
            </a:r>
            <a:r>
              <a:rPr lang="ar-IQ" dirty="0">
                <a:ea typeface="Calibri"/>
                <a:cs typeface="Simplified Arabic"/>
              </a:rPr>
              <a:t> والسبب في ذلك لأنه مصدر رئيسي </a:t>
            </a:r>
            <a:r>
              <a:rPr lang="ar-IQ" dirty="0" err="1">
                <a:ea typeface="Calibri"/>
                <a:cs typeface="Simplified Arabic"/>
              </a:rPr>
              <a:t>لل</a:t>
            </a:r>
            <a:r>
              <a:rPr lang="ar-IQ" dirty="0">
                <a:ea typeface="Calibri"/>
                <a:cs typeface="Simplified Arabic"/>
              </a:rPr>
              <a:t>ـ </a:t>
            </a:r>
            <a:r>
              <a:rPr lang="en-US" dirty="0">
                <a:latin typeface="Simplified Arabic"/>
                <a:ea typeface="Calibri"/>
                <a:cs typeface="Arial"/>
              </a:rPr>
              <a:t>H</a:t>
            </a:r>
            <a:r>
              <a:rPr lang="en-US" baseline="30000" dirty="0">
                <a:latin typeface="Simplified Arabic"/>
                <a:ea typeface="Calibri"/>
                <a:cs typeface="Arial"/>
              </a:rPr>
              <a:t>+</a:t>
            </a:r>
            <a:r>
              <a:rPr lang="ar-IQ" dirty="0">
                <a:ea typeface="Calibri"/>
                <a:cs typeface="Simplified Arabic"/>
              </a:rPr>
              <a:t> الذي يحتاجه النبات بصورة مستمرة وخصوصاً في عملية التركيب الضوئي ويحتاجه النبات للعمليات الحيوية الاخرى، وان كمية الماء التي يحتاجها النبات لتجهيز </a:t>
            </a:r>
            <a:r>
              <a:rPr lang="en-US" dirty="0">
                <a:latin typeface="Simplified Arabic"/>
                <a:ea typeface="Calibri"/>
                <a:cs typeface="Arial"/>
              </a:rPr>
              <a:t>H</a:t>
            </a:r>
            <a:r>
              <a:rPr lang="en-US" baseline="30000" dirty="0">
                <a:latin typeface="Simplified Arabic"/>
                <a:ea typeface="Calibri"/>
                <a:cs typeface="Arial"/>
              </a:rPr>
              <a:t>+</a:t>
            </a:r>
            <a:r>
              <a:rPr lang="ar-IQ" dirty="0">
                <a:ea typeface="Calibri"/>
                <a:cs typeface="Simplified Arabic"/>
              </a:rPr>
              <a:t> لعملية التركيب الضوئي هي بحدود 0.01% من الكمية الكلية التي يستعملها النبات ولكن هذه القيمة القليلة جداً مهمة جداً لحياة النبات. كما يعتبر الماء من اهم المذيبات </a:t>
            </a:r>
            <a:r>
              <a:rPr lang="ar-IQ" dirty="0" err="1">
                <a:ea typeface="Calibri"/>
                <a:cs typeface="Simplified Arabic"/>
              </a:rPr>
              <a:t>للاملاح</a:t>
            </a:r>
            <a:r>
              <a:rPr lang="ar-IQ" dirty="0">
                <a:ea typeface="Calibri"/>
                <a:cs typeface="Simplified Arabic"/>
              </a:rPr>
              <a:t> </a:t>
            </a:r>
            <a:r>
              <a:rPr lang="ar-IQ" dirty="0" err="1">
                <a:ea typeface="Calibri"/>
                <a:cs typeface="Simplified Arabic"/>
              </a:rPr>
              <a:t>اللاعضوية</a:t>
            </a:r>
            <a:r>
              <a:rPr lang="ar-IQ" dirty="0">
                <a:ea typeface="Calibri"/>
                <a:cs typeface="Simplified Arabic"/>
              </a:rPr>
              <a:t> والسكر والمركبات العضوية، كما ان الماء هو الوسط الذي تجري فيه التفاعلات </a:t>
            </a:r>
            <a:r>
              <a:rPr lang="ar-IQ" dirty="0" err="1">
                <a:ea typeface="Calibri"/>
                <a:cs typeface="Simplified Arabic"/>
              </a:rPr>
              <a:t>البايوكيميائية</a:t>
            </a:r>
            <a:r>
              <a:rPr lang="ar-IQ" dirty="0">
                <a:ea typeface="Calibri"/>
                <a:cs typeface="Simplified Arabic"/>
              </a:rPr>
              <a:t>، الماء بشكلة السائل يساعد على الانتشار والجريان الكتلي للمغذيات، الماء ينقل نواتج التركيب الضوئي داخل النبات، كما يحافظ الماء على شكل الخلية بالأوراق والجذر وبقية اجزاء النبات. </a:t>
            </a:r>
            <a:endParaRPr lang="en-US" sz="2400" dirty="0">
              <a:ea typeface="Calibri"/>
              <a:cs typeface="Arial"/>
            </a:endParaRPr>
          </a:p>
          <a:p>
            <a:pPr marL="0" indent="0" algn="just">
              <a:lnSpc>
                <a:spcPct val="115000"/>
              </a:lnSpc>
              <a:spcBef>
                <a:spcPts val="0"/>
              </a:spcBef>
              <a:spcAft>
                <a:spcPts val="1000"/>
              </a:spcAft>
              <a:buNone/>
            </a:pPr>
            <a:r>
              <a:rPr lang="ar-IQ" b="1" dirty="0">
                <a:ea typeface="Calibri"/>
                <a:cs typeface="Simplified Arabic"/>
              </a:rPr>
              <a:t>الماء داخل النبات: </a:t>
            </a:r>
            <a:endParaRPr lang="en-US" sz="2400" dirty="0">
              <a:ea typeface="Calibri"/>
              <a:cs typeface="Arial"/>
            </a:endParaRPr>
          </a:p>
          <a:p>
            <a:pPr marL="0" indent="0" algn="just">
              <a:lnSpc>
                <a:spcPct val="115000"/>
              </a:lnSpc>
              <a:spcBef>
                <a:spcPts val="0"/>
              </a:spcBef>
              <a:spcAft>
                <a:spcPts val="1000"/>
              </a:spcAft>
              <a:buNone/>
            </a:pPr>
            <a:r>
              <a:rPr lang="ar-IQ" dirty="0">
                <a:ea typeface="Calibri"/>
                <a:cs typeface="Simplified Arabic"/>
              </a:rPr>
              <a:t>دائماً يستعمل مصطلح الجهد المائي </a:t>
            </a:r>
            <a:r>
              <a:rPr lang="en-US" dirty="0">
                <a:latin typeface="Simplified Arabic"/>
                <a:ea typeface="Calibri"/>
                <a:cs typeface="Arial"/>
              </a:rPr>
              <a:t>Water potential (</a:t>
            </a:r>
            <a:r>
              <a:rPr lang="en-US" dirty="0" err="1">
                <a:latin typeface="Arial"/>
                <a:ea typeface="Calibri"/>
                <a:cs typeface="Arial"/>
              </a:rPr>
              <a:t>Ψ</a:t>
            </a:r>
            <a:r>
              <a:rPr lang="en-US" dirty="0" err="1">
                <a:latin typeface="Simplified Arabic"/>
                <a:ea typeface="Calibri"/>
                <a:cs typeface="Arial"/>
              </a:rPr>
              <a:t>w</a:t>
            </a:r>
            <a:r>
              <a:rPr lang="en-US" dirty="0">
                <a:latin typeface="Simplified Arabic"/>
                <a:ea typeface="Calibri"/>
                <a:cs typeface="Arial"/>
              </a:rPr>
              <a:t>)</a:t>
            </a:r>
            <a:r>
              <a:rPr lang="ar-IQ" dirty="0">
                <a:ea typeface="Calibri"/>
                <a:cs typeface="Simplified Arabic"/>
              </a:rPr>
              <a:t> وهو يعبر عن طاقة الماء وليس كميته. ويعرف بأنه الفرق بالطاقة الكيميائية لوحدة الحجم ما بين الماء المقطر وبين الماء قيد الدراسة وتحت نفس الظروف من الحرارة والضغط. </a:t>
            </a:r>
            <a:r>
              <a:rPr lang="ar-IQ" dirty="0"/>
              <a:t> </a:t>
            </a:r>
            <a:endParaRPr lang="en-US" dirty="0"/>
          </a:p>
        </p:txBody>
      </p:sp>
    </p:spTree>
    <p:extLst>
      <p:ext uri="{BB962C8B-B14F-4D97-AF65-F5344CB8AC3E}">
        <p14:creationId xmlns:p14="http://schemas.microsoft.com/office/powerpoint/2010/main" val="215609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lstStyle/>
          <a:p>
            <a:pPr marL="0" indent="0" algn="just">
              <a:buNone/>
            </a:pPr>
            <a:r>
              <a:rPr lang="ar-IQ" dirty="0"/>
              <a:t>الطاقة المائية في التربة دائماً اعلى مما هي في الجو وعليه الفرق بالطاقة يحرك الماء من التربة الى الجو عن طريق النبات (النتح) كما في الشكل اعلاه. </a:t>
            </a:r>
            <a:endParaRPr lang="en-US" dirty="0"/>
          </a:p>
          <a:p>
            <a:pPr marL="0" indent="0" algn="just">
              <a:buNone/>
            </a:pPr>
            <a:r>
              <a:rPr lang="ar-IQ" dirty="0"/>
              <a:t>الطاقة المائية للنبات لا تختلف كثيراً عن ما هي للتربة، هناك فرق كبير بالطاقة المائية بين طبقة الهواء التي تحيط بالأوراق والجو، بينما الفرق بين النبات والتربة قليل لذلك تحصل حركة بفعل النتح من التربة الى النبات ثم الى الجو. </a:t>
            </a:r>
            <a:endParaRPr lang="en-US" dirty="0"/>
          </a:p>
          <a:p>
            <a:pPr marL="0" indent="0" algn="just">
              <a:buNone/>
            </a:pPr>
            <a:r>
              <a:rPr lang="ar-IQ" dirty="0"/>
              <a:t>معدل النتح في الورقة يعتمد على الفرق ما بين الطاقة المائية للغلاف الهوائي المحيط بالورقة والطاقة المائية للهواء الجوي، عندها ينتقل الماء من التربة الى الهواء الجوي عن طريق النبات. حتى في الرطوبة العالية يوجد نتح مستمر وان هناك سحب ماء من التربة بشكل مستمر. </a:t>
            </a:r>
            <a:endParaRPr lang="en-US" dirty="0"/>
          </a:p>
        </p:txBody>
      </p:sp>
    </p:spTree>
    <p:extLst>
      <p:ext uri="{BB962C8B-B14F-4D97-AF65-F5344CB8AC3E}">
        <p14:creationId xmlns:p14="http://schemas.microsoft.com/office/powerpoint/2010/main" val="4237720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480720"/>
          </a:xfrm>
          <a:solidFill>
            <a:schemeClr val="accent6">
              <a:lumMod val="20000"/>
              <a:lumOff val="80000"/>
            </a:schemeClr>
          </a:solidFill>
        </p:spPr>
        <p:txBody>
          <a:bodyPr>
            <a:normAutofit fontScale="92500" lnSpcReduction="20000"/>
          </a:bodyPr>
          <a:lstStyle/>
          <a:p>
            <a:pPr marL="0" indent="0" algn="just">
              <a:buNone/>
            </a:pPr>
            <a:r>
              <a:rPr lang="ar-IQ" b="1" dirty="0"/>
              <a:t>ميكانيكية حركة الماء: </a:t>
            </a:r>
            <a:endParaRPr lang="en-US" dirty="0"/>
          </a:p>
          <a:p>
            <a:pPr marL="0" indent="0" algn="just">
              <a:buNone/>
            </a:pPr>
            <a:r>
              <a:rPr lang="ar-IQ" dirty="0"/>
              <a:t>يوضح الشكل السابق ان هناك ثلاثة انواع من الحركات المتتابعة: </a:t>
            </a:r>
            <a:endParaRPr lang="en-US" dirty="0"/>
          </a:p>
          <a:p>
            <a:pPr marL="514350" lvl="0" indent="-514350" algn="just">
              <a:buFont typeface="+mj-lt"/>
              <a:buAutoNum type="arabicPeriod"/>
            </a:pPr>
            <a:r>
              <a:rPr lang="ar-IQ" dirty="0"/>
              <a:t>حركة افقية: </a:t>
            </a:r>
            <a:endParaRPr lang="en-US" dirty="0"/>
          </a:p>
          <a:p>
            <a:pPr marL="0" indent="0" algn="just">
              <a:buNone/>
            </a:pPr>
            <a:r>
              <a:rPr lang="ar-IQ" dirty="0"/>
              <a:t>يتحرك الماء خلال القشرة الخارجية الى البشرة ثم الى القشرة الداخلية ثم الى الخشب، فيتحرك الماء افقياً بحركتين: </a:t>
            </a:r>
            <a:endParaRPr lang="en-US" dirty="0"/>
          </a:p>
          <a:p>
            <a:pPr algn="just"/>
            <a:r>
              <a:rPr lang="ar-IQ" dirty="0"/>
              <a:t>ما بين خلايا البشرة </a:t>
            </a:r>
            <a:r>
              <a:rPr lang="en-US" dirty="0"/>
              <a:t>(</a:t>
            </a:r>
            <a:r>
              <a:rPr lang="en-US" dirty="0" err="1"/>
              <a:t>apoplast</a:t>
            </a:r>
            <a:r>
              <a:rPr lang="en-US" dirty="0"/>
              <a:t>) </a:t>
            </a:r>
          </a:p>
          <a:p>
            <a:pPr marL="0" indent="0" algn="just">
              <a:buNone/>
            </a:pPr>
            <a:r>
              <a:rPr lang="ar-IQ" dirty="0"/>
              <a:t>تحصل في النباتات الحديثة ويتحرك الماء عابراً سايتوبلازم الخلايا. </a:t>
            </a:r>
            <a:endParaRPr lang="en-US" dirty="0"/>
          </a:p>
          <a:p>
            <a:pPr algn="just"/>
            <a:r>
              <a:rPr lang="ar-IQ" dirty="0"/>
              <a:t>السائدة </a:t>
            </a:r>
            <a:r>
              <a:rPr lang="en-US" dirty="0"/>
              <a:t>(</a:t>
            </a:r>
            <a:r>
              <a:rPr lang="en-US" dirty="0" err="1"/>
              <a:t>symplast</a:t>
            </a:r>
            <a:r>
              <a:rPr lang="en-US" dirty="0"/>
              <a:t>) </a:t>
            </a:r>
          </a:p>
          <a:p>
            <a:pPr marL="0" indent="0" algn="just">
              <a:buNone/>
            </a:pPr>
            <a:r>
              <a:rPr lang="ar-IQ" dirty="0"/>
              <a:t>وهي السائدة لكل النبات. وتتم هذه الحركة نتيجة الفعاليات الحيوية في الخلية النباتية والتي ينتج عنها ارتفاع </a:t>
            </a:r>
            <a:r>
              <a:rPr lang="en-US" dirty="0" err="1"/>
              <a:t>Ψs</a:t>
            </a:r>
            <a:r>
              <a:rPr lang="ar-IQ" dirty="0"/>
              <a:t> (الجهد </a:t>
            </a:r>
            <a:r>
              <a:rPr lang="ar-IQ" dirty="0" err="1"/>
              <a:t>الازموزي</a:t>
            </a:r>
            <a:r>
              <a:rPr lang="ar-IQ" dirty="0"/>
              <a:t> عالي) داخل الخلية فيقل </a:t>
            </a:r>
            <a:r>
              <a:rPr lang="en-US" dirty="0" err="1"/>
              <a:t>Ψw</a:t>
            </a:r>
            <a:r>
              <a:rPr lang="ar-IQ" dirty="0"/>
              <a:t> الجهد المائي بالخلية يتغلب عليه </a:t>
            </a:r>
            <a:r>
              <a:rPr lang="en-US" dirty="0" err="1"/>
              <a:t>Ψw</a:t>
            </a:r>
            <a:r>
              <a:rPr lang="ar-IQ" dirty="0"/>
              <a:t> خارج الخلية فيتحرك الماء من خارج الخلية الى داخلها. وتستمر العملية الى ان يصل الماء الى خلايا الخشب، تتبعها عملية ثانية دخول الماء الى الخشب يعتقد ان انتقال الماء يسبقه انتقال الايونات للخشب فيزداد </a:t>
            </a:r>
            <a:r>
              <a:rPr lang="en-US" dirty="0" err="1"/>
              <a:t>Ψs</a:t>
            </a:r>
            <a:r>
              <a:rPr lang="ar-IQ" dirty="0"/>
              <a:t> للخشب ويقل </a:t>
            </a:r>
            <a:r>
              <a:rPr lang="en-US" dirty="0" err="1"/>
              <a:t>Ψw</a:t>
            </a:r>
            <a:r>
              <a:rPr lang="ar-IQ" dirty="0"/>
              <a:t> يتغلب عليها </a:t>
            </a:r>
            <a:r>
              <a:rPr lang="en-US" dirty="0" err="1"/>
              <a:t>Ψw</a:t>
            </a:r>
            <a:r>
              <a:rPr lang="ar-IQ" dirty="0"/>
              <a:t> للقشرة فيدخل الماء للخشب. </a:t>
            </a:r>
            <a:endParaRPr lang="en-US" dirty="0"/>
          </a:p>
        </p:txBody>
      </p:sp>
    </p:spTree>
    <p:extLst>
      <p:ext uri="{BB962C8B-B14F-4D97-AF65-F5344CB8AC3E}">
        <p14:creationId xmlns:p14="http://schemas.microsoft.com/office/powerpoint/2010/main" val="595027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552728"/>
          </a:xfrm>
          <a:solidFill>
            <a:schemeClr val="accent6">
              <a:lumMod val="20000"/>
              <a:lumOff val="80000"/>
            </a:schemeClr>
          </a:solidFill>
        </p:spPr>
        <p:txBody>
          <a:bodyPr>
            <a:normAutofit fontScale="70000" lnSpcReduction="20000"/>
          </a:bodyPr>
          <a:lstStyle/>
          <a:p>
            <a:pPr marL="514350" lvl="0" indent="-514350" algn="just">
              <a:buFont typeface="+mj-lt"/>
              <a:buAutoNum type="arabicPeriod" startAt="2"/>
            </a:pPr>
            <a:r>
              <a:rPr lang="ar-IQ" dirty="0"/>
              <a:t> حركة عمودية للماء خلال الخشب الى الاعلى: </a:t>
            </a:r>
            <a:endParaRPr lang="en-US" dirty="0"/>
          </a:p>
          <a:p>
            <a:pPr marL="0" indent="0" algn="just">
              <a:buNone/>
            </a:pPr>
            <a:r>
              <a:rPr lang="ar-IQ" dirty="0"/>
              <a:t>هنا ينتقل الماء الواصل الى الخشب خلال الساق الى الاعلى لتجهيز باقي اجزاء النبات، هناك رأيان لهذه الحركة: </a:t>
            </a:r>
            <a:endParaRPr lang="en-US" dirty="0"/>
          </a:p>
          <a:p>
            <a:pPr marL="0" lvl="0" indent="0" algn="just">
              <a:buNone/>
            </a:pPr>
            <a:r>
              <a:rPr lang="ar-IQ" dirty="0"/>
              <a:t>في النباتات الحديثة ذات الارتفاع القليل. </a:t>
            </a:r>
            <a:endParaRPr lang="en-US" dirty="0"/>
          </a:p>
          <a:p>
            <a:pPr marL="0" lvl="0" indent="0" algn="just">
              <a:buNone/>
            </a:pPr>
            <a:r>
              <a:rPr lang="ar-IQ" dirty="0"/>
              <a:t>في النباتات الاعتيادية المتقدمة بالعمر ذات الارتفاع 100م. </a:t>
            </a:r>
            <a:endParaRPr lang="en-US" dirty="0"/>
          </a:p>
          <a:p>
            <a:pPr marL="0" indent="0" algn="just">
              <a:buNone/>
            </a:pPr>
            <a:r>
              <a:rPr lang="ar-IQ" dirty="0"/>
              <a:t> </a:t>
            </a:r>
            <a:endParaRPr lang="en-US" dirty="0"/>
          </a:p>
          <a:p>
            <a:pPr algn="just"/>
            <a:r>
              <a:rPr lang="ar-IQ" dirty="0"/>
              <a:t>النباتات الحديثة: عندما يدخل الماء الى الخشب بفعل الحركة الافقية الاولى يولد </a:t>
            </a:r>
            <a:r>
              <a:rPr lang="en-US" dirty="0" err="1"/>
              <a:t>Ψp</a:t>
            </a:r>
            <a:r>
              <a:rPr lang="ar-IQ" dirty="0"/>
              <a:t> عالي داخل الخشب ونظراً لقلة عدد الخلايا فسوف يرتفع الماء الى الاعلى بفعل قوة الضغط هذه، وتسمى الحركة ضغط الجدار </a:t>
            </a:r>
            <a:r>
              <a:rPr lang="en-US" dirty="0"/>
              <a:t>Root pressure</a:t>
            </a:r>
            <a:r>
              <a:rPr lang="ar-IQ" dirty="0"/>
              <a:t> وبفعل هذا الضغط تحدث ظاهرة تسمى ظاهرة </a:t>
            </a:r>
            <a:r>
              <a:rPr lang="ar-IQ" dirty="0" err="1"/>
              <a:t>الادماع</a:t>
            </a:r>
            <a:r>
              <a:rPr lang="ar-IQ" dirty="0"/>
              <a:t> </a:t>
            </a:r>
            <a:r>
              <a:rPr lang="en-US" dirty="0"/>
              <a:t>quotation</a:t>
            </a:r>
            <a:r>
              <a:rPr lang="ar-IQ" dirty="0"/>
              <a:t> وهي ظهور قطرات من الندى في اول الصباح على سطح الاوراق، ويعتبر </a:t>
            </a:r>
            <a:r>
              <a:rPr lang="ar-IQ" dirty="0" err="1"/>
              <a:t>الادماع</a:t>
            </a:r>
            <a:r>
              <a:rPr lang="ar-IQ" dirty="0"/>
              <a:t> وسيلة للتخلص من بعض الايونات السامة مثل البورون وهذا يحصل في النباتات القليلة الارتفاع الصغيرة بفعل ضغط الجدار. </a:t>
            </a:r>
            <a:endParaRPr lang="en-US" dirty="0"/>
          </a:p>
          <a:p>
            <a:pPr algn="just"/>
            <a:r>
              <a:rPr lang="ar-IQ" dirty="0"/>
              <a:t>النباتات العالية: ان ضغط الجدار لا يصلح لتفسيرها لأنه لا يكفي لرفع الماء الى ارتفاعات عالية، وتوجد طريقة اخرى لحركة الماء بهذه النباتات وهي ان الماء الموجود في التربة يكون خيط متصل مع الماء الموجود بالجو عن طريق النبات، وان الماء بالنبات متصل مع بعضه عن طريق قوة التماسك </a:t>
            </a:r>
            <a:r>
              <a:rPr lang="en-US" dirty="0"/>
              <a:t>Cohesion</a:t>
            </a:r>
            <a:r>
              <a:rPr lang="ar-IQ" dirty="0"/>
              <a:t>، عندما يحصل فقدان للماء عن طريق التبخر والنتح فأن هذا الماء سوف يعوض عن طريق ماء التربة بواسطة الخاصية الشعرية وقوة التلاصق </a:t>
            </a:r>
            <a:r>
              <a:rPr lang="en-US" dirty="0"/>
              <a:t>adhesion</a:t>
            </a:r>
            <a:r>
              <a:rPr lang="ar-IQ" dirty="0"/>
              <a:t> ما بين الماء وسطوح انابيب الخشب بواسطة هاتين القوتين. </a:t>
            </a:r>
            <a:endParaRPr lang="en-US" dirty="0"/>
          </a:p>
          <a:p>
            <a:pPr marL="0" indent="0" algn="just">
              <a:buNone/>
            </a:pPr>
            <a:r>
              <a:rPr lang="ar-IQ" dirty="0"/>
              <a:t>ان الخاصية الشعرية والتلاصق يمكن ان ترفع الماء الى الاعلى لمسافات طويلة جداً تصل الى 100م وتسمى حركة الماء بهذه الطريقة بنظرية التلاصق والتماسك. </a:t>
            </a:r>
            <a:endParaRPr lang="en-US" dirty="0"/>
          </a:p>
        </p:txBody>
      </p:sp>
    </p:spTree>
    <p:extLst>
      <p:ext uri="{BB962C8B-B14F-4D97-AF65-F5344CB8AC3E}">
        <p14:creationId xmlns:p14="http://schemas.microsoft.com/office/powerpoint/2010/main" val="2150720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552728"/>
          </a:xfrm>
          <a:solidFill>
            <a:schemeClr val="accent6">
              <a:lumMod val="20000"/>
              <a:lumOff val="80000"/>
            </a:schemeClr>
          </a:solidFill>
        </p:spPr>
        <p:txBody>
          <a:bodyPr>
            <a:normAutofit/>
          </a:bodyPr>
          <a:lstStyle/>
          <a:p>
            <a:pPr marL="0" lvl="0" indent="0" algn="just">
              <a:buNone/>
            </a:pPr>
            <a:r>
              <a:rPr lang="ar-IQ" sz="2800" dirty="0"/>
              <a:t>فقدان الماء من النبات الى الغلاف الجوي بواسطة عملية النتح: الماء الذي يفقد بالنتح يجب ان يعوض من التربة، فيجب على النبات ان يتحكم بالماء المفقود بالنتح عن طريق فتح وغلق الثغور والتي تؤثر عليها عدة عوامل منها: </a:t>
            </a:r>
            <a:endParaRPr lang="en-US" sz="2800" dirty="0"/>
          </a:p>
          <a:p>
            <a:pPr marL="0" lvl="0" indent="0" algn="just">
              <a:buNone/>
            </a:pPr>
            <a:r>
              <a:rPr lang="ar-IQ" sz="2800" dirty="0"/>
              <a:t>تركيز </a:t>
            </a:r>
            <a:r>
              <a:rPr lang="en-US" sz="2800" dirty="0"/>
              <a:t>CO</a:t>
            </a:r>
            <a:r>
              <a:rPr lang="en-US" sz="2800" baseline="-25000" dirty="0"/>
              <a:t>2</a:t>
            </a:r>
            <a:r>
              <a:rPr lang="ar-IQ" sz="2800" dirty="0"/>
              <a:t> وتكون علاقته بالنتح عكسية. </a:t>
            </a:r>
            <a:endParaRPr lang="en-US" sz="2800" dirty="0"/>
          </a:p>
          <a:p>
            <a:pPr marL="0" lvl="0" indent="0" algn="just">
              <a:buNone/>
            </a:pPr>
            <a:r>
              <a:rPr lang="ar-IQ" sz="2800" dirty="0"/>
              <a:t>تركيز البوتاسيوم والكلور الممتص من قبل النبات وتكون علاقته طردية مع فتح الثغور. </a:t>
            </a:r>
            <a:endParaRPr lang="en-US" sz="2800" dirty="0"/>
          </a:p>
          <a:p>
            <a:pPr marL="0" lvl="0" indent="0" algn="just">
              <a:buNone/>
            </a:pPr>
            <a:r>
              <a:rPr lang="ar-IQ" sz="2800" dirty="0"/>
              <a:t>تركيز </a:t>
            </a:r>
            <a:r>
              <a:rPr lang="en-US" sz="2800" dirty="0"/>
              <a:t>malic acid</a:t>
            </a:r>
            <a:r>
              <a:rPr lang="ar-IQ" sz="2800" dirty="0"/>
              <a:t> المالك اسيد بالنبات وتكون علاقته طردية مع فتح الثغور. </a:t>
            </a:r>
            <a:endParaRPr lang="en-US" sz="2800" dirty="0"/>
          </a:p>
          <a:p>
            <a:pPr marL="0" indent="0" algn="just">
              <a:buNone/>
            </a:pPr>
            <a:r>
              <a:rPr lang="ar-IQ" sz="2800" dirty="0"/>
              <a:t>لكن بصورة عامة فتح الثغور يتم حسب الميكانيكية التالية:  </a:t>
            </a:r>
          </a:p>
          <a:p>
            <a:pPr marL="0" indent="0" algn="just">
              <a:buNone/>
            </a:pPr>
            <a:endParaRPr lang="ar-IQ" sz="2800" dirty="0"/>
          </a:p>
          <a:p>
            <a:pPr marL="0" indent="0" algn="just">
              <a:buNone/>
            </a:pPr>
            <a:endParaRPr lang="ar-IQ" sz="2800" dirty="0"/>
          </a:p>
          <a:p>
            <a:pPr marL="0" indent="0" algn="just">
              <a:buNone/>
            </a:pPr>
            <a:r>
              <a:rPr lang="ar-IQ" sz="2800" dirty="0"/>
              <a:t>اما ميكانيكية الغلق فيقوم النبات بإفراز حامض </a:t>
            </a:r>
            <a:r>
              <a:rPr lang="ar-IQ" sz="2800" dirty="0" err="1"/>
              <a:t>ابسيسك</a:t>
            </a:r>
            <a:r>
              <a:rPr lang="ar-IQ" sz="2800" dirty="0"/>
              <a:t> اسيد </a:t>
            </a:r>
            <a:r>
              <a:rPr lang="en-US" sz="2800" dirty="0"/>
              <a:t>(ABA)</a:t>
            </a:r>
            <a:r>
              <a:rPr lang="ar-IQ" sz="2800" dirty="0"/>
              <a:t>. </a:t>
            </a:r>
            <a:endParaRPr lang="en-US" sz="2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077072"/>
            <a:ext cx="7507617" cy="792088"/>
          </a:xfrm>
          <a:prstGeom prst="rect">
            <a:avLst/>
          </a:prstGeom>
        </p:spPr>
      </p:pic>
    </p:spTree>
    <p:extLst>
      <p:ext uri="{BB962C8B-B14F-4D97-AF65-F5344CB8AC3E}">
        <p14:creationId xmlns:p14="http://schemas.microsoft.com/office/powerpoint/2010/main" val="1242238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normAutofit fontScale="70000" lnSpcReduction="20000"/>
          </a:bodyPr>
          <a:lstStyle/>
          <a:p>
            <a:pPr marL="0" indent="0" algn="just">
              <a:buNone/>
            </a:pPr>
            <a:r>
              <a:rPr lang="ar-IQ" dirty="0"/>
              <a:t> </a:t>
            </a:r>
            <a:r>
              <a:rPr lang="ar-IQ" b="1" dirty="0"/>
              <a:t>الانتقال في اللحاء </a:t>
            </a:r>
            <a:r>
              <a:rPr lang="en-US" b="1" dirty="0" err="1"/>
              <a:t>Pholem</a:t>
            </a:r>
            <a:r>
              <a:rPr lang="en-US" b="1" dirty="0"/>
              <a:t> transport</a:t>
            </a:r>
            <a:r>
              <a:rPr lang="ar-IQ" b="1" dirty="0"/>
              <a:t> : </a:t>
            </a:r>
            <a:endParaRPr lang="en-US" dirty="0"/>
          </a:p>
          <a:p>
            <a:pPr marL="0" indent="0" algn="just">
              <a:buNone/>
            </a:pPr>
            <a:r>
              <a:rPr lang="ar-IQ" dirty="0"/>
              <a:t>ان الغذاء الذي يتكون في الاوراق بفعل عملية التركيب الضوئي ينتقل الى الاماكن التي يحتاجها النبات، مكان تصنيع هذا الغذاء يسمى </a:t>
            </a:r>
            <a:r>
              <a:rPr lang="en-US" dirty="0"/>
              <a:t>Source</a:t>
            </a:r>
            <a:r>
              <a:rPr lang="ar-IQ" dirty="0"/>
              <a:t> الذي هو الاوراق والاجزاء الخضراء، اما المكان الذي ينتقل اليه الغذاء فيسمى </a:t>
            </a:r>
            <a:r>
              <a:rPr lang="en-US" dirty="0"/>
              <a:t>Sink</a:t>
            </a:r>
            <a:r>
              <a:rPr lang="ar-IQ" dirty="0"/>
              <a:t> الذي هو اوراق حديثة، براعم، جذور. اذاً الغذاء المصنع ينتقل الى الاعلى والاسفل.</a:t>
            </a:r>
            <a:endParaRPr lang="en-US" dirty="0"/>
          </a:p>
          <a:p>
            <a:pPr marL="0" indent="0" algn="just">
              <a:buNone/>
            </a:pPr>
            <a:r>
              <a:rPr lang="ar-IQ" b="1" dirty="0"/>
              <a:t>تركيب اللحاء: </a:t>
            </a:r>
            <a:endParaRPr lang="en-US" b="1" dirty="0"/>
          </a:p>
          <a:p>
            <a:pPr marL="0" indent="0" algn="just">
              <a:buNone/>
            </a:pPr>
            <a:r>
              <a:rPr lang="ar-IQ" dirty="0"/>
              <a:t>يتركب اللحاء من:</a:t>
            </a:r>
            <a:endParaRPr lang="en-US" dirty="0"/>
          </a:p>
          <a:p>
            <a:pPr marL="0" lvl="0" indent="0" algn="just">
              <a:buNone/>
            </a:pPr>
            <a:r>
              <a:rPr lang="ar-IQ" dirty="0"/>
              <a:t>الانابيب </a:t>
            </a:r>
            <a:r>
              <a:rPr lang="ar-IQ" dirty="0" err="1"/>
              <a:t>المنخلية</a:t>
            </a:r>
            <a:r>
              <a:rPr lang="ar-IQ" dirty="0"/>
              <a:t>. </a:t>
            </a:r>
            <a:endParaRPr lang="en-US" dirty="0"/>
          </a:p>
          <a:p>
            <a:pPr marL="0" lvl="0" indent="0" algn="just">
              <a:buNone/>
            </a:pPr>
            <a:r>
              <a:rPr lang="ar-IQ" dirty="0"/>
              <a:t>خلايا مرافقة. </a:t>
            </a:r>
            <a:endParaRPr lang="en-US" dirty="0"/>
          </a:p>
          <a:p>
            <a:pPr marL="0" indent="0" algn="just">
              <a:buNone/>
            </a:pPr>
            <a:r>
              <a:rPr lang="ar-IQ" dirty="0"/>
              <a:t>هذه الخلايا المرافقة تكون بتماس مع الانابيب </a:t>
            </a:r>
            <a:r>
              <a:rPr lang="ar-IQ" dirty="0" err="1"/>
              <a:t>المنخلية</a:t>
            </a:r>
            <a:r>
              <a:rPr lang="ar-IQ" dirty="0"/>
              <a:t> وترتبط معها بواسطة الصفيحة الوسطى </a:t>
            </a:r>
            <a:r>
              <a:rPr lang="en-US" dirty="0"/>
              <a:t>Plasma </a:t>
            </a:r>
            <a:r>
              <a:rPr lang="en-US" dirty="0" err="1"/>
              <a:t>dismata</a:t>
            </a:r>
            <a:r>
              <a:rPr lang="ar-IQ" dirty="0"/>
              <a:t>. </a:t>
            </a:r>
            <a:endParaRPr lang="en-US" dirty="0"/>
          </a:p>
          <a:p>
            <a:pPr marL="0" lvl="0" indent="0" algn="just">
              <a:buNone/>
            </a:pPr>
            <a:r>
              <a:rPr lang="ar-IQ" dirty="0"/>
              <a:t>الخلايا </a:t>
            </a:r>
            <a:r>
              <a:rPr lang="ar-IQ" dirty="0" err="1"/>
              <a:t>البرنكيمية</a:t>
            </a:r>
            <a:r>
              <a:rPr lang="ar-IQ" dirty="0"/>
              <a:t>. </a:t>
            </a:r>
            <a:endParaRPr lang="en-US" dirty="0"/>
          </a:p>
          <a:p>
            <a:pPr marL="0" indent="0" algn="just">
              <a:buNone/>
            </a:pPr>
            <a:r>
              <a:rPr lang="ar-IQ" dirty="0"/>
              <a:t>اكثر المواد انتقالاً باللحاء هي الكربوهيدرات والشكل الرئيسي لها هو السكروز والكحول. </a:t>
            </a:r>
            <a:endParaRPr lang="en-US" dirty="0"/>
          </a:p>
          <a:p>
            <a:pPr marL="0" indent="0" algn="just">
              <a:buNone/>
            </a:pPr>
            <a:r>
              <a:rPr lang="ar-IQ" dirty="0"/>
              <a:t>بصورة عامة يتواجد في عصير اللحاء المواد التالية: </a:t>
            </a:r>
            <a:endParaRPr lang="en-US" dirty="0"/>
          </a:p>
          <a:p>
            <a:pPr marL="0" lvl="0" indent="0" algn="just">
              <a:buNone/>
            </a:pPr>
            <a:r>
              <a:rPr lang="ar-IQ" dirty="0"/>
              <a:t>مركبات عضوية اهمها السكر. </a:t>
            </a:r>
            <a:endParaRPr lang="en-US" dirty="0"/>
          </a:p>
          <a:p>
            <a:pPr marL="0" lvl="0" indent="0" algn="just">
              <a:buNone/>
            </a:pPr>
            <a:r>
              <a:rPr lang="ar-IQ" dirty="0"/>
              <a:t>مركبات لا عضوية اهمها </a:t>
            </a:r>
            <a:r>
              <a:rPr lang="en-US" dirty="0"/>
              <a:t>HCO</a:t>
            </a:r>
            <a:r>
              <a:rPr lang="en-US" baseline="-25000" dirty="0"/>
              <a:t>3</a:t>
            </a:r>
            <a:r>
              <a:rPr lang="en-US" baseline="30000" dirty="0"/>
              <a:t>-</a:t>
            </a:r>
            <a:r>
              <a:rPr lang="en-US" dirty="0"/>
              <a:t>, Na</a:t>
            </a:r>
            <a:r>
              <a:rPr lang="en-US" baseline="30000" dirty="0"/>
              <a:t>+</a:t>
            </a:r>
            <a:r>
              <a:rPr lang="en-US" dirty="0"/>
              <a:t>, NH</a:t>
            </a:r>
            <a:r>
              <a:rPr lang="en-US" baseline="-25000" dirty="0"/>
              <a:t>4</a:t>
            </a:r>
            <a:r>
              <a:rPr lang="en-US" baseline="30000" dirty="0"/>
              <a:t>+</a:t>
            </a:r>
            <a:r>
              <a:rPr lang="en-US" dirty="0"/>
              <a:t>, NO</a:t>
            </a:r>
            <a:r>
              <a:rPr lang="en-US" baseline="-25000" dirty="0"/>
              <a:t>3</a:t>
            </a:r>
            <a:r>
              <a:rPr lang="en-US" baseline="30000" dirty="0"/>
              <a:t>-</a:t>
            </a:r>
            <a:r>
              <a:rPr lang="en-US" dirty="0"/>
              <a:t>, </a:t>
            </a:r>
            <a:r>
              <a:rPr lang="en-US" dirty="0" err="1"/>
              <a:t>Cl</a:t>
            </a:r>
            <a:r>
              <a:rPr lang="en-US" baseline="30000" dirty="0"/>
              <a:t>-</a:t>
            </a:r>
            <a:r>
              <a:rPr lang="en-US" dirty="0"/>
              <a:t>, Mg</a:t>
            </a:r>
            <a:r>
              <a:rPr lang="en-US" baseline="30000" dirty="0"/>
              <a:t>++</a:t>
            </a:r>
            <a:r>
              <a:rPr lang="en-US" dirty="0"/>
              <a:t>, </a:t>
            </a:r>
            <a:r>
              <a:rPr lang="en-US" dirty="0" err="1"/>
              <a:t>Ca</a:t>
            </a:r>
            <a:r>
              <a:rPr lang="en-US" baseline="30000" dirty="0"/>
              <a:t>++</a:t>
            </a:r>
            <a:r>
              <a:rPr lang="en-US" dirty="0"/>
              <a:t>, K</a:t>
            </a:r>
            <a:r>
              <a:rPr lang="en-US" baseline="30000" dirty="0"/>
              <a:t>+</a:t>
            </a:r>
            <a:r>
              <a:rPr lang="en-US" dirty="0"/>
              <a:t>, H</a:t>
            </a:r>
            <a:r>
              <a:rPr lang="en-US" baseline="-25000" dirty="0"/>
              <a:t>2</a:t>
            </a:r>
            <a:r>
              <a:rPr lang="en-US" dirty="0"/>
              <a:t>PO</a:t>
            </a:r>
            <a:r>
              <a:rPr lang="en-US" baseline="-25000" dirty="0"/>
              <a:t>4</a:t>
            </a:r>
            <a:r>
              <a:rPr lang="en-US" baseline="30000" dirty="0"/>
              <a:t>-</a:t>
            </a:r>
            <a:r>
              <a:rPr lang="ar-IQ" dirty="0"/>
              <a:t>. </a:t>
            </a:r>
            <a:endParaRPr lang="en-US" dirty="0"/>
          </a:p>
          <a:p>
            <a:pPr marL="0" lvl="0" indent="0" algn="just">
              <a:buNone/>
            </a:pPr>
            <a:r>
              <a:rPr lang="ar-IQ" dirty="0" err="1"/>
              <a:t>فوتوهرمون</a:t>
            </a:r>
            <a:r>
              <a:rPr lang="ar-IQ" dirty="0"/>
              <a:t> </a:t>
            </a:r>
            <a:r>
              <a:rPr lang="en-US" dirty="0" err="1"/>
              <a:t>photohormon</a:t>
            </a:r>
            <a:r>
              <a:rPr lang="ar-IQ" dirty="0"/>
              <a:t> مثل </a:t>
            </a:r>
            <a:r>
              <a:rPr lang="ar-IQ" dirty="0" err="1"/>
              <a:t>السايتوكاينين</a:t>
            </a:r>
            <a:r>
              <a:rPr lang="ar-IQ" dirty="0"/>
              <a:t>، </a:t>
            </a:r>
            <a:r>
              <a:rPr lang="en-US" dirty="0"/>
              <a:t>ATP</a:t>
            </a:r>
            <a:r>
              <a:rPr lang="ar-IQ" dirty="0"/>
              <a:t>، </a:t>
            </a:r>
            <a:r>
              <a:rPr lang="ar-IQ" dirty="0" err="1"/>
              <a:t>الجبرلينات</a:t>
            </a:r>
            <a:r>
              <a:rPr lang="ar-IQ" dirty="0"/>
              <a:t> </a:t>
            </a:r>
            <a:r>
              <a:rPr lang="en-US" dirty="0"/>
              <a:t>(GA)</a:t>
            </a:r>
            <a:r>
              <a:rPr lang="ar-IQ" dirty="0"/>
              <a:t> </a:t>
            </a:r>
            <a:r>
              <a:rPr lang="ar-IQ" dirty="0" err="1"/>
              <a:t>والاندول</a:t>
            </a:r>
            <a:r>
              <a:rPr lang="ar-IQ" dirty="0"/>
              <a:t> اسيتك اسيد </a:t>
            </a:r>
            <a:r>
              <a:rPr lang="en-US" dirty="0"/>
              <a:t>(IAA)</a:t>
            </a:r>
            <a:r>
              <a:rPr lang="ar-IQ" dirty="0"/>
              <a:t>. </a:t>
            </a:r>
            <a:endParaRPr lang="en-US" dirty="0"/>
          </a:p>
        </p:txBody>
      </p:sp>
    </p:spTree>
    <p:extLst>
      <p:ext uri="{BB962C8B-B14F-4D97-AF65-F5344CB8AC3E}">
        <p14:creationId xmlns:p14="http://schemas.microsoft.com/office/powerpoint/2010/main" val="231440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normAutofit/>
          </a:bodyPr>
          <a:lstStyle/>
          <a:p>
            <a:pPr marL="0" indent="0" algn="just">
              <a:buNone/>
            </a:pPr>
            <a:r>
              <a:rPr lang="ar-IQ" sz="2400" dirty="0"/>
              <a:t> ميكانيكية الانتقال في اللحاء: </a:t>
            </a:r>
            <a:endParaRPr lang="en-US" sz="2400" dirty="0"/>
          </a:p>
          <a:p>
            <a:pPr marL="0" indent="0" algn="just">
              <a:buNone/>
            </a:pPr>
            <a:r>
              <a:rPr lang="ar-IQ" sz="2400" dirty="0"/>
              <a:t>هناك عدة نظريات لانتقال الغذاء من مصدر تكونه الى مصدر تخزينه واهم نظرية هي الجريان الكتلي. (نظرية </a:t>
            </a:r>
            <a:r>
              <a:rPr lang="en-US" sz="2400" dirty="0"/>
              <a:t>Munch 1930</a:t>
            </a:r>
            <a:r>
              <a:rPr lang="ar-IQ" sz="2400" dirty="0"/>
              <a:t>).  </a:t>
            </a:r>
          </a:p>
          <a:p>
            <a:pPr marL="0" indent="0" algn="just">
              <a:buNone/>
            </a:pPr>
            <a:endParaRPr lang="en-US" sz="24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597535"/>
            <a:ext cx="7726222" cy="4750582"/>
          </a:xfrm>
          <a:prstGeom prst="rect">
            <a:avLst/>
          </a:prstGeom>
        </p:spPr>
      </p:pic>
    </p:spTree>
    <p:extLst>
      <p:ext uri="{BB962C8B-B14F-4D97-AF65-F5344CB8AC3E}">
        <p14:creationId xmlns:p14="http://schemas.microsoft.com/office/powerpoint/2010/main" val="13370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552728"/>
          </a:xfrm>
          <a:solidFill>
            <a:schemeClr val="accent6">
              <a:lumMod val="20000"/>
              <a:lumOff val="80000"/>
            </a:schemeClr>
          </a:solidFill>
        </p:spPr>
        <p:txBody>
          <a:bodyPr>
            <a:normAutofit fontScale="92500" lnSpcReduction="20000"/>
          </a:bodyPr>
          <a:lstStyle/>
          <a:p>
            <a:pPr marL="0" indent="0" algn="just">
              <a:buNone/>
            </a:pPr>
            <a:r>
              <a:rPr lang="ar-IQ" dirty="0"/>
              <a:t> يمكن اعتبار اللحاء انابيب متصلة مع بعضها بواسطة الصفيحة </a:t>
            </a:r>
            <a:r>
              <a:rPr lang="ar-IQ" dirty="0" err="1"/>
              <a:t>المنخلية</a:t>
            </a:r>
            <a:r>
              <a:rPr lang="ar-IQ" dirty="0"/>
              <a:t> والذي يمكن اعتباره انبوب واحد مفتوح، المواد المصنعة من التركيب الضوئي </a:t>
            </a:r>
            <a:r>
              <a:rPr lang="en-US" dirty="0"/>
              <a:t>P.S.</a:t>
            </a:r>
            <a:r>
              <a:rPr lang="ar-IQ" dirty="0"/>
              <a:t> تنتقل الى انبوب اللحاء فيزداد التركيز لأنبوب اللحاء اي </a:t>
            </a:r>
            <a:r>
              <a:rPr lang="en-US" dirty="0" err="1"/>
              <a:t>Ψs</a:t>
            </a:r>
            <a:r>
              <a:rPr lang="ar-IQ" dirty="0"/>
              <a:t> تزداد و </a:t>
            </a:r>
            <a:r>
              <a:rPr lang="en-US" dirty="0" err="1"/>
              <a:t>Ψp</a:t>
            </a:r>
            <a:r>
              <a:rPr lang="ar-IQ" dirty="0"/>
              <a:t> سوف ينخفض، وعليه سوف ينتقل الماء الى اللحاء من الخلايا المجاورة، انتقال الماء باستمرار يولد </a:t>
            </a:r>
            <a:r>
              <a:rPr lang="en-US" dirty="0" err="1"/>
              <a:t>Ψp</a:t>
            </a:r>
            <a:r>
              <a:rPr lang="ar-IQ" dirty="0"/>
              <a:t> عالي فيصبح اعلى من </a:t>
            </a:r>
            <a:r>
              <a:rPr lang="en-US" dirty="0" err="1"/>
              <a:t>Ψp</a:t>
            </a:r>
            <a:r>
              <a:rPr lang="ar-IQ" dirty="0"/>
              <a:t> في خلايا الـ </a:t>
            </a:r>
            <a:r>
              <a:rPr lang="en-US" dirty="0"/>
              <a:t>Sink</a:t>
            </a:r>
            <a:r>
              <a:rPr lang="ar-IQ" dirty="0"/>
              <a:t> فيتحرك الماء وينتقل الى منطقة الـ </a:t>
            </a:r>
            <a:r>
              <a:rPr lang="en-US" dirty="0"/>
              <a:t>Sink</a:t>
            </a:r>
            <a:r>
              <a:rPr lang="ar-IQ" dirty="0"/>
              <a:t> في الاسفل بعد ذلك يصبح </a:t>
            </a:r>
            <a:r>
              <a:rPr lang="en-US" dirty="0" err="1"/>
              <a:t>Ψp</a:t>
            </a:r>
            <a:r>
              <a:rPr lang="ar-IQ" dirty="0"/>
              <a:t> هنا عالي في الجهة المقابلة </a:t>
            </a:r>
            <a:r>
              <a:rPr lang="ar-IQ" dirty="0" err="1"/>
              <a:t>لل</a:t>
            </a:r>
            <a:r>
              <a:rPr lang="ar-IQ" dirty="0"/>
              <a:t>ـ </a:t>
            </a:r>
            <a:r>
              <a:rPr lang="en-US" dirty="0"/>
              <a:t>Sink</a:t>
            </a:r>
            <a:r>
              <a:rPr lang="ar-IQ" dirty="0"/>
              <a:t> اعلى من </a:t>
            </a:r>
            <a:r>
              <a:rPr lang="en-US" dirty="0" err="1"/>
              <a:t>Ψp</a:t>
            </a:r>
            <a:r>
              <a:rPr lang="ar-IQ" dirty="0"/>
              <a:t> في خلايا الـ </a:t>
            </a:r>
            <a:r>
              <a:rPr lang="en-US" dirty="0"/>
              <a:t>Sink</a:t>
            </a:r>
            <a:r>
              <a:rPr lang="ar-IQ" dirty="0"/>
              <a:t> فيدخل الماء الى خلايا الـ </a:t>
            </a:r>
            <a:r>
              <a:rPr lang="en-US" dirty="0"/>
              <a:t>Sink</a:t>
            </a:r>
            <a:r>
              <a:rPr lang="ar-IQ" dirty="0"/>
              <a:t> ويكون الماء مملوءً بالمواد المصنعة. </a:t>
            </a:r>
            <a:endParaRPr lang="en-US" dirty="0"/>
          </a:p>
          <a:p>
            <a:pPr marL="0" indent="0" algn="just">
              <a:buNone/>
            </a:pPr>
            <a:r>
              <a:rPr lang="ar-IQ" dirty="0"/>
              <a:t>يلاحظ من سياق الميكانيكية بأن الحركة خلال انبوب اللحاء هي من نوع </a:t>
            </a:r>
            <a:r>
              <a:rPr lang="en-US" dirty="0"/>
              <a:t>Passive transport</a:t>
            </a:r>
            <a:r>
              <a:rPr lang="ar-IQ" dirty="0"/>
              <a:t> (لعدم وجود تدرج بالجهد) بينما الانتقال من الـ </a:t>
            </a:r>
            <a:r>
              <a:rPr lang="en-US" dirty="0"/>
              <a:t>source</a:t>
            </a:r>
            <a:r>
              <a:rPr lang="ar-IQ" dirty="0"/>
              <a:t> الى الانبوب ومن الانبوب الى الـ </a:t>
            </a:r>
            <a:r>
              <a:rPr lang="en-US" dirty="0"/>
              <a:t>Sink</a:t>
            </a:r>
            <a:r>
              <a:rPr lang="ar-IQ" dirty="0"/>
              <a:t> هي </a:t>
            </a:r>
            <a:r>
              <a:rPr lang="en-US" dirty="0"/>
              <a:t>active transport</a:t>
            </a:r>
            <a:r>
              <a:rPr lang="ar-IQ" dirty="0"/>
              <a:t>. بينما العملية ككل هي تحتاج طاقة لأنها انتقال من تركيز واطئ الى تركيز عالي لأنه في الخلايا </a:t>
            </a:r>
            <a:r>
              <a:rPr lang="ar-IQ" dirty="0" err="1"/>
              <a:t>الميزوفية</a:t>
            </a:r>
            <a:r>
              <a:rPr lang="ar-IQ" dirty="0"/>
              <a:t> يكون تركيز السكر اوطأ عشرات المرات مما هو في الجذر. </a:t>
            </a:r>
            <a:endParaRPr lang="en-US" dirty="0"/>
          </a:p>
          <a:p>
            <a:pPr marL="0" indent="0" algn="just">
              <a:buNone/>
            </a:pPr>
            <a:r>
              <a:rPr lang="ar-IQ" dirty="0"/>
              <a:t>تركيز السكر في الجذر (600-400) بينما في الخلايا المصنعة للسكر (80) ويحتاج انتقاله الى طاقة.  </a:t>
            </a:r>
            <a:endParaRPr lang="en-US" dirty="0"/>
          </a:p>
        </p:txBody>
      </p:sp>
    </p:spTree>
    <p:extLst>
      <p:ext uri="{BB962C8B-B14F-4D97-AF65-F5344CB8AC3E}">
        <p14:creationId xmlns:p14="http://schemas.microsoft.com/office/powerpoint/2010/main" val="117399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0" y="-563110"/>
                <a:ext cx="8928992" cy="6624736"/>
              </a:xfrm>
              <a:solidFill>
                <a:schemeClr val="accent6">
                  <a:lumMod val="20000"/>
                  <a:lumOff val="80000"/>
                </a:schemeClr>
              </a:solidFill>
            </p:spPr>
            <p:txBody>
              <a:bodyPr>
                <a:normAutofit fontScale="77500" lnSpcReduction="20000"/>
              </a:bodyPr>
              <a:lstStyle/>
              <a:p>
                <a:pPr marL="0" indent="0" algn="l">
                  <a:buNone/>
                </a:pPr>
                <a:r>
                  <a:rPr lang="ar-IQ" dirty="0"/>
                  <a:t> </a:t>
                </a:r>
              </a:p>
              <a:p>
                <a:pPr marL="0" indent="0" algn="l">
                  <a:buNone/>
                </a:pPr>
                <a:r>
                  <a:rPr lang="en-US" dirty="0"/>
                  <a:t> </a:t>
                </a:r>
                <a:r>
                  <a:rPr lang="en-US" dirty="0" err="1"/>
                  <a:t>Ψw</a:t>
                </a:r>
                <a:r>
                  <a:rPr lang="en-US" dirty="0"/>
                  <a:t> = </a:t>
                </a:r>
                <a14:m>
                  <m:oMath xmlns:m="http://schemas.openxmlformats.org/officeDocument/2006/math">
                    <m:f>
                      <m:fPr>
                        <m:ctrlPr>
                          <a:rPr lang="en-US" i="1">
                            <a:latin typeface="Cambria Math" panose="02040503050406030204" pitchFamily="18" charset="0"/>
                          </a:rPr>
                        </m:ctrlPr>
                      </m:fPr>
                      <m:num>
                        <m:r>
                          <a:rPr lang="en-US">
                            <a:latin typeface="Cambria Math" panose="02040503050406030204" pitchFamily="18" charset="0"/>
                          </a:rPr>
                          <m:t>µ</m:t>
                        </m:r>
                        <m:r>
                          <m:rPr>
                            <m:sty m:val="p"/>
                          </m:rPr>
                          <a:rPr lang="en-US">
                            <a:latin typeface="Cambria Math" panose="02040503050406030204" pitchFamily="18" charset="0"/>
                          </a:rPr>
                          <m:t>w</m:t>
                        </m:r>
                        <m:r>
                          <a:rPr lang="en-US" i="1">
                            <a:latin typeface="Cambria Math" panose="02040503050406030204" pitchFamily="18" charset="0"/>
                          </a:rPr>
                          <m:t>−</m:t>
                        </m:r>
                        <m:r>
                          <a:rPr lang="en-US">
                            <a:latin typeface="Cambria Math" panose="02040503050406030204" pitchFamily="18" charset="0"/>
                          </a:rPr>
                          <m:t> µ</m:t>
                        </m:r>
                        <m:r>
                          <m:rPr>
                            <m:sty m:val="p"/>
                          </m:rPr>
                          <a:rPr lang="en-US">
                            <a:latin typeface="Cambria Math" panose="02040503050406030204" pitchFamily="18" charset="0"/>
                          </a:rPr>
                          <m:t>w</m:t>
                        </m:r>
                        <m:r>
                          <a:rPr lang="en-US">
                            <a:latin typeface="Cambria Math" panose="02040503050406030204" pitchFamily="18" charset="0"/>
                          </a:rPr>
                          <m:t>°</m:t>
                        </m:r>
                      </m:num>
                      <m:den>
                        <m:r>
                          <m:rPr>
                            <m:sty m:val="p"/>
                          </m:rPr>
                          <a:rPr lang="en-US">
                            <a:latin typeface="Cambria Math" panose="02040503050406030204" pitchFamily="18" charset="0"/>
                          </a:rPr>
                          <m:t>Vw</m:t>
                        </m:r>
                      </m:den>
                    </m:f>
                  </m:oMath>
                </a14:m>
                <a:r>
                  <a:rPr lang="en-US" dirty="0"/>
                  <a:t> </a:t>
                </a:r>
              </a:p>
              <a:p>
                <a:pPr marL="0" indent="0">
                  <a:buNone/>
                </a:pPr>
                <a:r>
                  <a:rPr lang="en-US" dirty="0" err="1"/>
                  <a:t>Ψw</a:t>
                </a:r>
                <a:r>
                  <a:rPr lang="en-US" dirty="0"/>
                  <a:t> = water potential </a:t>
                </a:r>
              </a:p>
              <a:p>
                <a:pPr marL="0" indent="0">
                  <a:buNone/>
                </a:pPr>
                <a:r>
                  <a:rPr lang="en-US" dirty="0"/>
                  <a:t>µ</a:t>
                </a:r>
                <a:r>
                  <a:rPr lang="en-US" baseline="-25000" dirty="0"/>
                  <a:t>w</a:t>
                </a:r>
                <a:r>
                  <a:rPr lang="en-US" dirty="0"/>
                  <a:t> = chemical potential of water under study </a:t>
                </a:r>
              </a:p>
              <a:p>
                <a:pPr marL="0" indent="0">
                  <a:buNone/>
                </a:pPr>
                <a:r>
                  <a:rPr lang="en-US" dirty="0"/>
                  <a:t>µ</a:t>
                </a:r>
                <a:r>
                  <a:rPr lang="en-US" baseline="-25000" dirty="0"/>
                  <a:t>w</a:t>
                </a:r>
                <a:r>
                  <a:rPr lang="en-US" dirty="0"/>
                  <a:t>° = chemical potential pure water </a:t>
                </a:r>
              </a:p>
              <a:p>
                <a:pPr marL="0" indent="0">
                  <a:buNone/>
                </a:pPr>
                <a:r>
                  <a:rPr lang="en-US" dirty="0" err="1"/>
                  <a:t>Vw</a:t>
                </a:r>
                <a:r>
                  <a:rPr lang="en-US" dirty="0"/>
                  <a:t> = partial molar volume of water in the system </a:t>
                </a:r>
              </a:p>
              <a:p>
                <a:pPr marL="0" indent="0">
                  <a:buNone/>
                </a:pPr>
                <a:r>
                  <a:rPr lang="ar-IQ" dirty="0"/>
                  <a:t>وحدة قياس </a:t>
                </a:r>
                <a:r>
                  <a:rPr lang="en-US" dirty="0" err="1"/>
                  <a:t>Ψw</a:t>
                </a:r>
                <a:r>
                  <a:rPr lang="ar-IQ" dirty="0"/>
                  <a:t> بصورة عامة هي </a:t>
                </a:r>
                <a:r>
                  <a:rPr lang="ar-IQ" dirty="0" err="1"/>
                  <a:t>الباسكال</a:t>
                </a:r>
                <a:r>
                  <a:rPr lang="ar-IQ" dirty="0"/>
                  <a:t> </a:t>
                </a:r>
                <a:r>
                  <a:rPr lang="en-US" dirty="0"/>
                  <a:t>(Pa) </a:t>
                </a:r>
                <a:r>
                  <a:rPr lang="en-US" dirty="0" err="1"/>
                  <a:t>pascal</a:t>
                </a:r>
                <a:r>
                  <a:rPr lang="ar-IQ" dirty="0"/>
                  <a:t> وهي صغيرة جداً فيستخدم البار </a:t>
                </a:r>
                <a:r>
                  <a:rPr lang="en-US" dirty="0"/>
                  <a:t>Bar </a:t>
                </a:r>
              </a:p>
              <a:p>
                <a:pPr marL="0" indent="0" algn="ctr">
                  <a:buNone/>
                </a:pPr>
                <a:r>
                  <a:rPr lang="en-US" dirty="0"/>
                  <a:t>Bar = 10</a:t>
                </a:r>
                <a:r>
                  <a:rPr lang="en-US" baseline="30000" dirty="0"/>
                  <a:t>5</a:t>
                </a:r>
                <a:r>
                  <a:rPr lang="en-US" dirty="0"/>
                  <a:t> Pa</a:t>
                </a:r>
                <a:r>
                  <a:rPr lang="ar-IQ" dirty="0"/>
                  <a:t> </a:t>
                </a:r>
              </a:p>
              <a:p>
                <a:pPr marL="0" indent="0" algn="just">
                  <a:buNone/>
                </a:pPr>
                <a:endParaRPr lang="ar-IQ" dirty="0"/>
              </a:p>
              <a:p>
                <a:pPr marL="0" indent="0" algn="just">
                  <a:buNone/>
                </a:pPr>
                <a:r>
                  <a:rPr lang="ar-IQ" dirty="0"/>
                  <a:t>قد يتعرض الماء للضغط فيسمى جهد الضغط، كما يتعرض الماء للسحب </a:t>
                </a:r>
                <a:r>
                  <a:rPr lang="en-US" dirty="0"/>
                  <a:t>suction</a:t>
                </a:r>
                <a:r>
                  <a:rPr lang="ar-IQ"/>
                  <a:t>، تتحد</a:t>
                </a:r>
                <a:r>
                  <a:rPr lang="ar-SA"/>
                  <a:t>د</a:t>
                </a:r>
                <a:r>
                  <a:rPr lang="ar-IQ"/>
                  <a:t> </a:t>
                </a:r>
                <a:r>
                  <a:rPr lang="ar-IQ" dirty="0"/>
                  <a:t>حركة جزيئات الماء وذلك بسبب ما يحتويه من مواد ذائبة فتعطي قيمة اقل من الصفر. لو اخذنا عوامل الضغط والسحب والمواد الذائبة بنظر الاعتبار فأن </a:t>
                </a:r>
                <a:r>
                  <a:rPr lang="en-US" dirty="0" err="1"/>
                  <a:t>Ψw</a:t>
                </a:r>
                <a:r>
                  <a:rPr lang="ar-IQ" dirty="0"/>
                  <a:t> يعبر عنه بالمعادلة التالية: </a:t>
                </a:r>
              </a:p>
              <a:p>
                <a:pPr marL="0" indent="0" algn="l">
                  <a:buNone/>
                </a:pPr>
                <a:r>
                  <a:rPr lang="en-US" dirty="0"/>
                  <a:t> </a:t>
                </a:r>
                <a:r>
                  <a:rPr lang="en-US" dirty="0" err="1"/>
                  <a:t>Ψw</a:t>
                </a:r>
                <a:r>
                  <a:rPr lang="en-US" dirty="0"/>
                  <a:t> = </a:t>
                </a:r>
                <a:r>
                  <a:rPr lang="en-US" dirty="0" err="1"/>
                  <a:t>Ψp</a:t>
                </a:r>
                <a:r>
                  <a:rPr lang="en-US" dirty="0"/>
                  <a:t> + </a:t>
                </a:r>
                <a:r>
                  <a:rPr lang="en-US" dirty="0" err="1"/>
                  <a:t>Ψs</a:t>
                </a:r>
                <a:r>
                  <a:rPr lang="en-US" dirty="0"/>
                  <a:t> + </a:t>
                </a:r>
                <a:r>
                  <a:rPr lang="en-US" dirty="0" err="1"/>
                  <a:t>Ψm</a:t>
                </a:r>
                <a:r>
                  <a:rPr lang="en-US" dirty="0"/>
                  <a:t> </a:t>
                </a:r>
                <a:r>
                  <a:rPr lang="ar-IQ" dirty="0"/>
                  <a:t> </a:t>
                </a:r>
                <a:endParaRPr lang="en-US"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0" y="-563110"/>
                <a:ext cx="8928992" cy="6624736"/>
              </a:xfrm>
              <a:blipFill>
                <a:blip r:embed="rId2"/>
                <a:stretch>
                  <a:fillRect l="-3140" t="-2026" r="-1160"/>
                </a:stretch>
              </a:blipFill>
            </p:spPr>
            <p:txBody>
              <a:bodyPr/>
              <a:lstStyle/>
              <a:p>
                <a:r>
                  <a:rPr lang="ar-AE">
                    <a:noFill/>
                  </a:rPr>
                  <a:t> </a:t>
                </a:r>
              </a:p>
            </p:txBody>
          </p:sp>
        </mc:Fallback>
      </mc:AlternateContent>
    </p:spTree>
    <p:extLst>
      <p:ext uri="{BB962C8B-B14F-4D97-AF65-F5344CB8AC3E}">
        <p14:creationId xmlns:p14="http://schemas.microsoft.com/office/powerpoint/2010/main" val="174621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normAutofit/>
          </a:bodyPr>
          <a:lstStyle/>
          <a:p>
            <a:pPr marL="0" indent="0">
              <a:buNone/>
            </a:pPr>
            <a:r>
              <a:rPr lang="en-US" sz="2400" dirty="0" err="1"/>
              <a:t>Ψw</a:t>
            </a:r>
            <a:r>
              <a:rPr lang="en-US" sz="2400" dirty="0"/>
              <a:t> = water potential </a:t>
            </a:r>
          </a:p>
          <a:p>
            <a:pPr marL="0" indent="0">
              <a:buNone/>
            </a:pPr>
            <a:r>
              <a:rPr lang="en-US" sz="2400" dirty="0" err="1"/>
              <a:t>Ψp</a:t>
            </a:r>
            <a:r>
              <a:rPr lang="en-US" sz="2400" dirty="0"/>
              <a:t> = pressure potential </a:t>
            </a:r>
          </a:p>
          <a:p>
            <a:pPr marL="0" indent="0">
              <a:buNone/>
            </a:pPr>
            <a:r>
              <a:rPr lang="en-US" sz="2400" dirty="0" err="1"/>
              <a:t>Ψs</a:t>
            </a:r>
            <a:r>
              <a:rPr lang="en-US" sz="2400" dirty="0"/>
              <a:t> = osmotic potential </a:t>
            </a:r>
          </a:p>
          <a:p>
            <a:pPr marL="0" indent="0">
              <a:buNone/>
            </a:pPr>
            <a:r>
              <a:rPr lang="en-US" sz="2400" dirty="0" err="1"/>
              <a:t>Ψm</a:t>
            </a:r>
            <a:r>
              <a:rPr lang="en-US" sz="2400" dirty="0"/>
              <a:t> = matric potential </a:t>
            </a:r>
            <a:r>
              <a:rPr lang="ar-IQ" sz="2400" dirty="0"/>
              <a:t>  </a:t>
            </a:r>
          </a:p>
          <a:p>
            <a:pPr marL="0" indent="0">
              <a:buNone/>
            </a:pPr>
            <a:endParaRPr lang="ar-IQ" sz="2400" dirty="0"/>
          </a:p>
          <a:p>
            <a:pPr marL="0" indent="0" algn="just">
              <a:lnSpc>
                <a:spcPct val="115000"/>
              </a:lnSpc>
              <a:spcBef>
                <a:spcPts val="0"/>
              </a:spcBef>
              <a:spcAft>
                <a:spcPts val="1000"/>
              </a:spcAft>
              <a:buNone/>
            </a:pPr>
            <a:r>
              <a:rPr lang="en-US" sz="2400" dirty="0" err="1">
                <a:latin typeface="Arial"/>
                <a:ea typeface="Calibri"/>
                <a:cs typeface="Arial"/>
              </a:rPr>
              <a:t>Ψ</a:t>
            </a:r>
            <a:r>
              <a:rPr lang="en-US" sz="2400" dirty="0" err="1">
                <a:latin typeface="Simplified Arabic"/>
                <a:ea typeface="Calibri"/>
                <a:cs typeface="Arial"/>
              </a:rPr>
              <a:t>p</a:t>
            </a:r>
            <a:r>
              <a:rPr lang="ar-IQ" sz="2400" dirty="0">
                <a:ea typeface="Calibri"/>
                <a:cs typeface="Simplified Arabic"/>
              </a:rPr>
              <a:t> يأتي من كمية الماء الداخلة للخلية، دائماً تكون قيمته موجبة (+) وكلما تزداد الكمية الساحبة للماء تزداد قيمته. </a:t>
            </a:r>
            <a:endParaRPr lang="en-US" sz="1800" dirty="0">
              <a:ea typeface="Calibri"/>
              <a:cs typeface="Arial"/>
            </a:endParaRPr>
          </a:p>
          <a:p>
            <a:pPr marL="0" indent="0" algn="just">
              <a:lnSpc>
                <a:spcPct val="115000"/>
              </a:lnSpc>
              <a:spcBef>
                <a:spcPts val="0"/>
              </a:spcBef>
              <a:spcAft>
                <a:spcPts val="1000"/>
              </a:spcAft>
              <a:buNone/>
            </a:pPr>
            <a:r>
              <a:rPr lang="en-US" sz="2400" dirty="0" err="1">
                <a:latin typeface="Arial"/>
                <a:ea typeface="Calibri"/>
                <a:cs typeface="Arial"/>
              </a:rPr>
              <a:t>Ψ</a:t>
            </a:r>
            <a:r>
              <a:rPr lang="en-US" sz="2400" dirty="0" err="1">
                <a:latin typeface="Simplified Arabic"/>
                <a:ea typeface="Calibri"/>
                <a:cs typeface="Arial"/>
              </a:rPr>
              <a:t>s</a:t>
            </a:r>
            <a:r>
              <a:rPr lang="ar-IQ" sz="2400" dirty="0">
                <a:ea typeface="Calibri"/>
                <a:cs typeface="Simplified Arabic"/>
              </a:rPr>
              <a:t> يأتي من المواد المذابة في الماء نفسه سواء كانت عضوية او لا عضوية مقارنة بالماء المقطر، يأخذ اشارة سالبة (-) بسبب تحديد ومسك جزيئات الماء. </a:t>
            </a:r>
            <a:endParaRPr lang="en-US" sz="1800" dirty="0">
              <a:ea typeface="Calibri"/>
              <a:cs typeface="Arial"/>
            </a:endParaRPr>
          </a:p>
          <a:p>
            <a:pPr marL="0" indent="0" algn="just">
              <a:lnSpc>
                <a:spcPct val="115000"/>
              </a:lnSpc>
              <a:spcBef>
                <a:spcPts val="0"/>
              </a:spcBef>
              <a:spcAft>
                <a:spcPts val="1000"/>
              </a:spcAft>
              <a:buNone/>
            </a:pPr>
            <a:r>
              <a:rPr lang="en-US" sz="2400" dirty="0" err="1">
                <a:latin typeface="Arial"/>
                <a:ea typeface="Calibri"/>
                <a:cs typeface="Arial"/>
              </a:rPr>
              <a:t>Ψ</a:t>
            </a:r>
            <a:r>
              <a:rPr lang="en-US" sz="2400" dirty="0" err="1">
                <a:latin typeface="Simplified Arabic"/>
                <a:ea typeface="Calibri"/>
                <a:cs typeface="Arial"/>
              </a:rPr>
              <a:t>m</a:t>
            </a:r>
            <a:r>
              <a:rPr lang="ar-IQ" sz="2400" dirty="0">
                <a:ea typeface="Calibri"/>
                <a:cs typeface="Simplified Arabic"/>
              </a:rPr>
              <a:t> يأتي من قوة شد الماء للأسطح والحبيبات الموجودة في الغشاء البلازمي وفي الخلية </a:t>
            </a:r>
            <a:r>
              <a:rPr lang="ar-IQ" sz="2400" dirty="0" err="1">
                <a:ea typeface="Calibri"/>
                <a:cs typeface="Simplified Arabic"/>
              </a:rPr>
              <a:t>والكيوتكل</a:t>
            </a:r>
            <a:r>
              <a:rPr lang="ar-IQ" sz="2400" dirty="0">
                <a:ea typeface="Calibri"/>
                <a:cs typeface="Simplified Arabic"/>
              </a:rPr>
              <a:t> بحيث تشد الماء وتمسكه ويأخذ قيمة سالبة (-). </a:t>
            </a:r>
            <a:endParaRPr lang="en-US" sz="1800" dirty="0">
              <a:ea typeface="Calibri"/>
              <a:cs typeface="Arial"/>
            </a:endParaRPr>
          </a:p>
          <a:p>
            <a:pPr marL="0" indent="0">
              <a:buNone/>
            </a:pPr>
            <a:r>
              <a:rPr lang="ar-IQ" sz="2400" dirty="0">
                <a:ea typeface="Calibri"/>
                <a:cs typeface="Simplified Arabic"/>
              </a:rPr>
              <a:t>ان زيادة </a:t>
            </a:r>
            <a:r>
              <a:rPr lang="en-US" sz="2400" dirty="0" err="1">
                <a:latin typeface="Arial"/>
                <a:ea typeface="Calibri"/>
              </a:rPr>
              <a:t>Ψ</a:t>
            </a:r>
            <a:r>
              <a:rPr lang="en-US" sz="2400" dirty="0" err="1">
                <a:latin typeface="Simplified Arabic"/>
                <a:ea typeface="Calibri"/>
              </a:rPr>
              <a:t>p</a:t>
            </a:r>
            <a:r>
              <a:rPr lang="ar-IQ" sz="2400" dirty="0">
                <a:latin typeface="Simplified Arabic"/>
                <a:ea typeface="Calibri"/>
              </a:rPr>
              <a:t> تؤدي الى زيادة الطاقة المائية وعليه يأخذ اشارة موجبة بينما </a:t>
            </a:r>
            <a:r>
              <a:rPr lang="en-US" sz="2400" dirty="0" err="1">
                <a:latin typeface="Arial"/>
                <a:ea typeface="Calibri"/>
              </a:rPr>
              <a:t>Ψ</a:t>
            </a:r>
            <a:r>
              <a:rPr lang="en-US" sz="2400" dirty="0" err="1">
                <a:latin typeface="Simplified Arabic"/>
                <a:ea typeface="Calibri"/>
              </a:rPr>
              <a:t>m</a:t>
            </a:r>
            <a:r>
              <a:rPr lang="ar-IQ" sz="2400" dirty="0">
                <a:latin typeface="Simplified Arabic"/>
                <a:ea typeface="Calibri"/>
              </a:rPr>
              <a:t> و </a:t>
            </a:r>
            <a:r>
              <a:rPr lang="en-US" sz="2400" dirty="0" err="1">
                <a:latin typeface="Arial"/>
                <a:ea typeface="Calibri"/>
              </a:rPr>
              <a:t>Ψ</a:t>
            </a:r>
            <a:r>
              <a:rPr lang="en-US" sz="2400" dirty="0" err="1">
                <a:latin typeface="Simplified Arabic"/>
                <a:ea typeface="Calibri"/>
              </a:rPr>
              <a:t>s</a:t>
            </a:r>
            <a:r>
              <a:rPr lang="ar-IQ" sz="2400" dirty="0">
                <a:latin typeface="Simplified Arabic"/>
                <a:ea typeface="Calibri"/>
              </a:rPr>
              <a:t> تأخذ اشارة سالبة  بسبب تعرقل الطاقة المائية.  </a:t>
            </a:r>
          </a:p>
          <a:p>
            <a:pPr marL="0" indent="0">
              <a:buNone/>
            </a:pPr>
            <a:endParaRPr lang="en-US" sz="2400" dirty="0"/>
          </a:p>
        </p:txBody>
      </p:sp>
    </p:spTree>
    <p:extLst>
      <p:ext uri="{BB962C8B-B14F-4D97-AF65-F5344CB8AC3E}">
        <p14:creationId xmlns:p14="http://schemas.microsoft.com/office/powerpoint/2010/main" val="3205081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normAutofit/>
          </a:bodyPr>
          <a:lstStyle/>
          <a:p>
            <a:pPr marL="0" indent="0" algn="just">
              <a:buNone/>
            </a:pPr>
            <a:r>
              <a:rPr lang="en-US" sz="2400" dirty="0" err="1"/>
              <a:t>Ψm</a:t>
            </a:r>
            <a:r>
              <a:rPr lang="ar-IQ" sz="2400" dirty="0"/>
              <a:t> هو يمثل قوة السحب على الماء الناتجة من ارتباط الماء بجزيئات كبيرة مثل البروتين والسكريات بواسطة روابط هيدروجينية وعليه فهناك مسك للماء بالجدران والاغشية والانابيب الشعرية للنبات وعليه تكون قيمته سالبة، وان القوة المؤثرة في </a:t>
            </a:r>
            <a:r>
              <a:rPr lang="en-US" sz="2400" dirty="0" err="1"/>
              <a:t>Ψm</a:t>
            </a:r>
            <a:r>
              <a:rPr lang="ar-IQ" sz="2400" dirty="0"/>
              <a:t> تسمى القوة </a:t>
            </a:r>
            <a:r>
              <a:rPr lang="ar-IQ" sz="2400" dirty="0" err="1"/>
              <a:t>الماتركية</a:t>
            </a:r>
            <a:r>
              <a:rPr lang="ar-IQ" sz="2400" dirty="0"/>
              <a:t> </a:t>
            </a:r>
            <a:r>
              <a:rPr lang="en-US" sz="2400" dirty="0"/>
              <a:t>matric force</a:t>
            </a:r>
            <a:r>
              <a:rPr lang="ar-IQ" sz="2400" dirty="0"/>
              <a:t>. </a:t>
            </a:r>
            <a:endParaRPr lang="en-US" sz="2400" dirty="0"/>
          </a:p>
          <a:p>
            <a:pPr marL="0" indent="0" algn="just">
              <a:buNone/>
            </a:pPr>
            <a:r>
              <a:rPr lang="ar-IQ" sz="2400" dirty="0"/>
              <a:t>على الرغم من وجود القوة </a:t>
            </a:r>
            <a:r>
              <a:rPr lang="ar-IQ" sz="2400" dirty="0" err="1"/>
              <a:t>الماتركية</a:t>
            </a:r>
            <a:r>
              <a:rPr lang="ar-IQ" sz="2400" dirty="0"/>
              <a:t> العديدة في النبات ولكن كمية الماء الممسوك بهذه القوى قليل جداً لذلك غالباً ما تهمل بالنبات، اي </a:t>
            </a:r>
            <a:r>
              <a:rPr lang="en-US" sz="2400" dirty="0" err="1"/>
              <a:t>Ψm</a:t>
            </a:r>
            <a:r>
              <a:rPr lang="ar-IQ" sz="2400" dirty="0"/>
              <a:t> جميعها تهمل.  </a:t>
            </a:r>
          </a:p>
          <a:p>
            <a:pPr marL="0" indent="0" algn="just">
              <a:lnSpc>
                <a:spcPct val="115000"/>
              </a:lnSpc>
              <a:spcBef>
                <a:spcPts val="0"/>
              </a:spcBef>
              <a:spcAft>
                <a:spcPts val="1000"/>
              </a:spcAft>
              <a:buNone/>
            </a:pPr>
            <a:r>
              <a:rPr lang="ar-IQ" sz="2400" dirty="0">
                <a:ea typeface="Calibri"/>
                <a:cs typeface="Simplified Arabic"/>
              </a:rPr>
              <a:t>اذاً اصبح </a:t>
            </a:r>
            <a:r>
              <a:rPr lang="en-US" sz="2400" dirty="0" err="1">
                <a:latin typeface="Arial"/>
                <a:ea typeface="Calibri"/>
                <a:cs typeface="Arial"/>
              </a:rPr>
              <a:t>Ψ</a:t>
            </a:r>
            <a:r>
              <a:rPr lang="en-US" sz="2400" dirty="0" err="1">
                <a:latin typeface="Simplified Arabic"/>
                <a:ea typeface="Calibri"/>
                <a:cs typeface="Arial"/>
              </a:rPr>
              <a:t>w</a:t>
            </a:r>
            <a:r>
              <a:rPr lang="ar-IQ" sz="2400" dirty="0">
                <a:ea typeface="Calibri"/>
                <a:cs typeface="Simplified Arabic"/>
              </a:rPr>
              <a:t> المهم هو: </a:t>
            </a:r>
            <a:endParaRPr lang="en-US" sz="1800" dirty="0">
              <a:ea typeface="Calibri"/>
              <a:cs typeface="Arial"/>
            </a:endParaRPr>
          </a:p>
          <a:p>
            <a:pPr marL="0" marR="0" indent="0" algn="l">
              <a:lnSpc>
                <a:spcPct val="115000"/>
              </a:lnSpc>
              <a:spcBef>
                <a:spcPts val="0"/>
              </a:spcBef>
              <a:spcAft>
                <a:spcPts val="1000"/>
              </a:spcAft>
              <a:buNone/>
            </a:pPr>
            <a:r>
              <a:rPr lang="ar-IQ" sz="2400" dirty="0">
                <a:ea typeface="Calibri"/>
                <a:cs typeface="Simplified Arabic"/>
              </a:rPr>
              <a:t>   </a:t>
            </a:r>
            <a:r>
              <a:rPr lang="en-US" sz="2400" dirty="0">
                <a:latin typeface="Simplified Arabic"/>
                <a:ea typeface="Calibri"/>
                <a:cs typeface="Arial"/>
              </a:rPr>
              <a:t>           </a:t>
            </a:r>
            <a:r>
              <a:rPr lang="en-US" sz="2400" dirty="0" err="1">
                <a:latin typeface="Arial"/>
                <a:ea typeface="Calibri"/>
                <a:cs typeface="Arial"/>
              </a:rPr>
              <a:t>Ψ</a:t>
            </a:r>
            <a:r>
              <a:rPr lang="en-US" sz="2400" dirty="0" err="1">
                <a:latin typeface="Simplified Arabic"/>
                <a:ea typeface="Calibri"/>
                <a:cs typeface="Arial"/>
              </a:rPr>
              <a:t>w</a:t>
            </a:r>
            <a:r>
              <a:rPr lang="en-US" sz="2400" dirty="0">
                <a:latin typeface="Simplified Arabic"/>
                <a:ea typeface="Calibri"/>
                <a:cs typeface="Arial"/>
              </a:rPr>
              <a:t> = </a:t>
            </a:r>
            <a:r>
              <a:rPr lang="en-US" sz="2400" dirty="0" err="1">
                <a:latin typeface="Arial"/>
                <a:ea typeface="Calibri"/>
                <a:cs typeface="Arial"/>
              </a:rPr>
              <a:t>Ψ</a:t>
            </a:r>
            <a:r>
              <a:rPr lang="en-US" sz="2400" dirty="0" err="1">
                <a:latin typeface="Simplified Arabic"/>
                <a:ea typeface="Calibri"/>
                <a:cs typeface="Arial"/>
              </a:rPr>
              <a:t>p</a:t>
            </a:r>
            <a:r>
              <a:rPr lang="en-US" sz="2400" dirty="0">
                <a:latin typeface="Simplified Arabic"/>
                <a:ea typeface="Calibri"/>
                <a:cs typeface="Arial"/>
              </a:rPr>
              <a:t> + </a:t>
            </a:r>
            <a:r>
              <a:rPr lang="en-US" sz="2400" dirty="0" err="1">
                <a:latin typeface="Arial"/>
                <a:ea typeface="Calibri"/>
                <a:cs typeface="Arial"/>
              </a:rPr>
              <a:t>Ψ</a:t>
            </a:r>
            <a:r>
              <a:rPr lang="en-US" sz="2400" dirty="0" err="1">
                <a:latin typeface="Simplified Arabic"/>
                <a:ea typeface="Calibri"/>
                <a:cs typeface="Arial"/>
              </a:rPr>
              <a:t>s</a:t>
            </a:r>
            <a:r>
              <a:rPr lang="en-US" sz="2400" dirty="0">
                <a:latin typeface="Simplified Arabic"/>
                <a:ea typeface="Calibri"/>
                <a:cs typeface="Arial"/>
              </a:rPr>
              <a:t> </a:t>
            </a:r>
            <a:endParaRPr lang="en-US" sz="1800" dirty="0">
              <a:ea typeface="Calibri"/>
              <a:cs typeface="Arial"/>
            </a:endParaRPr>
          </a:p>
          <a:p>
            <a:pPr marL="0" indent="0" algn="just">
              <a:lnSpc>
                <a:spcPct val="115000"/>
              </a:lnSpc>
              <a:spcBef>
                <a:spcPts val="0"/>
              </a:spcBef>
              <a:spcAft>
                <a:spcPts val="1000"/>
              </a:spcAft>
              <a:buNone/>
            </a:pPr>
            <a:r>
              <a:rPr lang="ar-IQ" sz="2400" dirty="0">
                <a:ea typeface="Calibri"/>
                <a:cs typeface="Simplified Arabic"/>
              </a:rPr>
              <a:t>لكن </a:t>
            </a:r>
            <a:r>
              <a:rPr lang="en-US" sz="2400" dirty="0" err="1">
                <a:latin typeface="Arial"/>
                <a:ea typeface="Calibri"/>
                <a:cs typeface="Arial"/>
              </a:rPr>
              <a:t>Ψ</a:t>
            </a:r>
            <a:r>
              <a:rPr lang="en-US" sz="2400" dirty="0" err="1">
                <a:latin typeface="Simplified Arabic"/>
                <a:ea typeface="Calibri"/>
                <a:cs typeface="Arial"/>
              </a:rPr>
              <a:t>m</a:t>
            </a:r>
            <a:r>
              <a:rPr lang="ar-IQ" sz="2400" dirty="0">
                <a:ea typeface="Calibri"/>
                <a:cs typeface="Simplified Arabic"/>
              </a:rPr>
              <a:t> مهم فقط في الاجزاء النباتية التي تفقد اكثر من 50% من مائها الاصلي. وان </a:t>
            </a:r>
            <a:r>
              <a:rPr lang="en-US" sz="2400" dirty="0" err="1">
                <a:latin typeface="Arial"/>
                <a:ea typeface="Calibri"/>
                <a:cs typeface="Arial"/>
              </a:rPr>
              <a:t>Ψ</a:t>
            </a:r>
            <a:r>
              <a:rPr lang="en-US" sz="2400" dirty="0" err="1">
                <a:latin typeface="Simplified Arabic"/>
                <a:ea typeface="Calibri"/>
                <a:cs typeface="Arial"/>
              </a:rPr>
              <a:t>m</a:t>
            </a:r>
            <a:r>
              <a:rPr lang="ar-IQ" sz="2400" dirty="0">
                <a:ea typeface="Calibri"/>
                <a:cs typeface="Simplified Arabic"/>
              </a:rPr>
              <a:t> مهم ايضاً في البذور. </a:t>
            </a:r>
            <a:endParaRPr lang="en-US" sz="1800" dirty="0">
              <a:ea typeface="Calibri"/>
              <a:cs typeface="Arial"/>
            </a:endParaRPr>
          </a:p>
          <a:p>
            <a:pPr marL="0" indent="0" algn="just">
              <a:lnSpc>
                <a:spcPct val="115000"/>
              </a:lnSpc>
              <a:spcBef>
                <a:spcPts val="0"/>
              </a:spcBef>
              <a:spcAft>
                <a:spcPts val="1000"/>
              </a:spcAft>
              <a:buNone/>
            </a:pPr>
            <a:r>
              <a:rPr lang="ar-IQ" sz="2400" dirty="0">
                <a:ea typeface="Calibri"/>
                <a:cs typeface="Simplified Arabic"/>
              </a:rPr>
              <a:t>لماذا </a:t>
            </a:r>
            <a:r>
              <a:rPr lang="en-US" sz="2400" dirty="0" err="1">
                <a:latin typeface="Arial"/>
                <a:ea typeface="Calibri"/>
                <a:cs typeface="Arial"/>
              </a:rPr>
              <a:t>Ψ</a:t>
            </a:r>
            <a:r>
              <a:rPr lang="en-US" sz="2400" dirty="0" err="1">
                <a:latin typeface="Simplified Arabic"/>
                <a:ea typeface="Calibri"/>
                <a:cs typeface="Arial"/>
              </a:rPr>
              <a:t>m</a:t>
            </a:r>
            <a:r>
              <a:rPr lang="ar-IQ" sz="2400" dirty="0">
                <a:ea typeface="Calibri"/>
                <a:cs typeface="Simplified Arabic"/>
              </a:rPr>
              <a:t> سالبة دائماً في النبات؟ </a:t>
            </a:r>
            <a:endParaRPr lang="en-US" sz="1800" dirty="0">
              <a:ea typeface="Calibri"/>
              <a:cs typeface="Arial"/>
            </a:endParaRPr>
          </a:p>
          <a:p>
            <a:pPr marL="0" indent="0" algn="just">
              <a:lnSpc>
                <a:spcPct val="115000"/>
              </a:lnSpc>
              <a:spcBef>
                <a:spcPts val="0"/>
              </a:spcBef>
              <a:spcAft>
                <a:spcPts val="1000"/>
              </a:spcAft>
              <a:buNone/>
            </a:pPr>
            <a:r>
              <a:rPr lang="ar-IQ" sz="2400" dirty="0">
                <a:ea typeface="Calibri"/>
                <a:cs typeface="Simplified Arabic"/>
              </a:rPr>
              <a:t>لأن 90% من ماء النبات موجود في الفجوة التي تحتوي على الايونات </a:t>
            </a:r>
            <a:r>
              <a:rPr lang="ar-IQ" sz="2400" dirty="0" err="1">
                <a:ea typeface="Calibri"/>
                <a:cs typeface="Simplified Arabic"/>
              </a:rPr>
              <a:t>اللاعضوية</a:t>
            </a:r>
            <a:r>
              <a:rPr lang="ar-IQ" sz="2400" dirty="0">
                <a:ea typeface="Calibri"/>
                <a:cs typeface="Simplified Arabic"/>
              </a:rPr>
              <a:t> مثل </a:t>
            </a:r>
            <a:r>
              <a:rPr lang="en-US" sz="2400" dirty="0">
                <a:latin typeface="Simplified Arabic"/>
                <a:ea typeface="Calibri"/>
                <a:cs typeface="Arial"/>
              </a:rPr>
              <a:t>Na, </a:t>
            </a:r>
            <a:r>
              <a:rPr lang="en-US" sz="2400" dirty="0" err="1">
                <a:latin typeface="Simplified Arabic"/>
                <a:ea typeface="Calibri"/>
                <a:cs typeface="Arial"/>
              </a:rPr>
              <a:t>Cl</a:t>
            </a:r>
            <a:r>
              <a:rPr lang="en-US" sz="2400" dirty="0">
                <a:latin typeface="Simplified Arabic"/>
                <a:ea typeface="Calibri"/>
                <a:cs typeface="Arial"/>
              </a:rPr>
              <a:t>, K</a:t>
            </a:r>
            <a:r>
              <a:rPr lang="ar-IQ" sz="2400" dirty="0">
                <a:ea typeface="Calibri"/>
                <a:cs typeface="Simplified Arabic"/>
              </a:rPr>
              <a:t> وهذه الايونات تمسك الماء وتقلل حركته وتعطيه قيمة سالبة. </a:t>
            </a:r>
            <a:endParaRPr lang="en-US" sz="1800" dirty="0">
              <a:ea typeface="Calibri"/>
              <a:cs typeface="Arial"/>
            </a:endParaRPr>
          </a:p>
          <a:p>
            <a:pPr marL="0" indent="0" algn="just">
              <a:buNone/>
            </a:pPr>
            <a:endParaRPr lang="en-US" sz="2400" dirty="0"/>
          </a:p>
        </p:txBody>
      </p:sp>
    </p:spTree>
    <p:extLst>
      <p:ext uri="{BB962C8B-B14F-4D97-AF65-F5344CB8AC3E}">
        <p14:creationId xmlns:p14="http://schemas.microsoft.com/office/powerpoint/2010/main" val="281202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a:solidFill>
            <a:schemeClr val="accent6">
              <a:lumMod val="20000"/>
              <a:lumOff val="80000"/>
            </a:schemeClr>
          </a:solidFill>
        </p:spPr>
        <p:txBody>
          <a:bodyPr>
            <a:normAutofit fontScale="92500" lnSpcReduction="10000"/>
          </a:bodyPr>
          <a:lstStyle/>
          <a:p>
            <a:pPr marL="0" indent="0" algn="just">
              <a:buNone/>
            </a:pPr>
            <a:r>
              <a:rPr lang="ar-IQ" dirty="0"/>
              <a:t> كما ان 5% من الماء موجود في السايتوبلازم و 5% في جدار الخلية وهناك قوة شد من قبلهم على الماء لأن السايتوبلازم يحتوي على مواد عضوية مذابة وكذلك جدار الخلية يمسك الماء، فهنالك تحديد للماء في السايتوبلازم والجدار والفجوة فيأخذ اشارة سالبة. </a:t>
            </a:r>
            <a:endParaRPr lang="en-US" dirty="0"/>
          </a:p>
          <a:p>
            <a:pPr marL="0" indent="0" algn="just">
              <a:buNone/>
            </a:pPr>
            <a:r>
              <a:rPr lang="ar-IQ" dirty="0"/>
              <a:t>بصورة عامة </a:t>
            </a:r>
            <a:r>
              <a:rPr lang="en-US" dirty="0" err="1"/>
              <a:t>Ψw</a:t>
            </a:r>
            <a:r>
              <a:rPr lang="ar-IQ" dirty="0"/>
              <a:t> في ماء النبات يتراوح من </a:t>
            </a:r>
            <a:r>
              <a:rPr lang="en-US" dirty="0"/>
              <a:t>(-15)</a:t>
            </a:r>
            <a:r>
              <a:rPr lang="ar-IQ" dirty="0"/>
              <a:t> الى </a:t>
            </a:r>
            <a:r>
              <a:rPr lang="en-US" dirty="0"/>
              <a:t>(-1)</a:t>
            </a:r>
            <a:r>
              <a:rPr lang="ar-IQ" dirty="0"/>
              <a:t> بار وفي بعض الظروف يصل الى </a:t>
            </a:r>
            <a:r>
              <a:rPr lang="en-US" dirty="0"/>
              <a:t>(-30)</a:t>
            </a:r>
            <a:r>
              <a:rPr lang="ar-IQ" dirty="0"/>
              <a:t> بار وهذا يعتمد على ظروف نمو النبات. </a:t>
            </a:r>
            <a:endParaRPr lang="en-US" dirty="0"/>
          </a:p>
          <a:p>
            <a:pPr marL="0" indent="0" algn="just">
              <a:buNone/>
            </a:pPr>
            <a:r>
              <a:rPr lang="ar-IQ" dirty="0"/>
              <a:t>حتى الفقد القليل من الماء من انسجة النبات فأنه يخفض </a:t>
            </a:r>
            <a:r>
              <a:rPr lang="en-US" dirty="0" err="1"/>
              <a:t>Ψw</a:t>
            </a:r>
            <a:r>
              <a:rPr lang="ar-IQ" dirty="0"/>
              <a:t> بدرجة كبيرة، والسبب يرجع الى نقصان </a:t>
            </a:r>
            <a:r>
              <a:rPr lang="en-US" dirty="0" err="1"/>
              <a:t>Ψp</a:t>
            </a:r>
            <a:r>
              <a:rPr lang="ar-IQ" dirty="0"/>
              <a:t> فيرفع القيمة السالبة لـ </a:t>
            </a:r>
            <a:r>
              <a:rPr lang="en-US" dirty="0" err="1"/>
              <a:t>Ψw</a:t>
            </a:r>
            <a:r>
              <a:rPr lang="ar-IQ" dirty="0"/>
              <a:t>. </a:t>
            </a:r>
            <a:endParaRPr lang="en-US" dirty="0"/>
          </a:p>
          <a:p>
            <a:pPr marL="0" indent="0" algn="just">
              <a:buNone/>
            </a:pPr>
            <a:r>
              <a:rPr lang="ar-IQ" dirty="0"/>
              <a:t>كل جزء من النبات له </a:t>
            </a:r>
            <a:r>
              <a:rPr lang="en-US" dirty="0" err="1"/>
              <a:t>Ψw</a:t>
            </a:r>
            <a:r>
              <a:rPr lang="ar-IQ" dirty="0"/>
              <a:t> خاص به فمثلاً </a:t>
            </a:r>
            <a:r>
              <a:rPr lang="en-US" dirty="0" err="1"/>
              <a:t>Ψw</a:t>
            </a:r>
            <a:r>
              <a:rPr lang="ar-IQ" dirty="0"/>
              <a:t> للأوراق اقل مما هو عليه للجذور (اعلى بالسالب). </a:t>
            </a:r>
            <a:endParaRPr lang="en-US" dirty="0"/>
          </a:p>
          <a:p>
            <a:pPr marL="0" indent="0" algn="just">
              <a:buNone/>
            </a:pPr>
            <a:r>
              <a:rPr lang="ar-IQ" dirty="0"/>
              <a:t>احد الجوانب التطبيقية المهمة هو ان </a:t>
            </a:r>
            <a:r>
              <a:rPr lang="en-US" dirty="0" err="1"/>
              <a:t>Ψw</a:t>
            </a:r>
            <a:r>
              <a:rPr lang="ar-IQ" dirty="0"/>
              <a:t> بالنبات يعتبر القوة الدافعة لانتقال الماء بين الانسجة حيث يكون انتقال الماء من منطقة الجهد العالي الى منطقة الجهد الواطئ فمثلاً من منطقة </a:t>
            </a:r>
            <a:r>
              <a:rPr lang="en-US" dirty="0" err="1"/>
              <a:t>Ψw</a:t>
            </a:r>
            <a:r>
              <a:rPr lang="ar-IQ" dirty="0"/>
              <a:t> = 4- الى منطقة فيها </a:t>
            </a:r>
            <a:r>
              <a:rPr lang="en-US" dirty="0" err="1"/>
              <a:t>Ψw</a:t>
            </a:r>
            <a:r>
              <a:rPr lang="ar-IQ" dirty="0"/>
              <a:t> = 9- . </a:t>
            </a:r>
            <a:endParaRPr lang="en-US" dirty="0"/>
          </a:p>
        </p:txBody>
      </p:sp>
    </p:spTree>
    <p:extLst>
      <p:ext uri="{BB962C8B-B14F-4D97-AF65-F5344CB8AC3E}">
        <p14:creationId xmlns:p14="http://schemas.microsoft.com/office/powerpoint/2010/main" val="14195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lstStyle/>
              <a:p>
                <a:pPr marL="0" indent="0" algn="just">
                  <a:lnSpc>
                    <a:spcPct val="115000"/>
                  </a:lnSpc>
                  <a:spcBef>
                    <a:spcPts val="0"/>
                  </a:spcBef>
                  <a:spcAft>
                    <a:spcPts val="1000"/>
                  </a:spcAft>
                  <a:buNone/>
                </a:pPr>
                <a:r>
                  <a:rPr lang="ar-IQ" dirty="0">
                    <a:ea typeface="Calibri"/>
                    <a:cs typeface="Simplified Arabic"/>
                  </a:rPr>
                  <a:t>يتعرض الماء الى مقاومة اثناء حركته بين المنطقتين وهذه المقاومة متأتية من الجدار الخلوي والاغشية وطبقة </a:t>
                </a:r>
                <a:r>
                  <a:rPr lang="ar-IQ" dirty="0" err="1">
                    <a:ea typeface="Calibri"/>
                    <a:cs typeface="Simplified Arabic"/>
                  </a:rPr>
                  <a:t>الكيوتكيل</a:t>
                </a:r>
                <a:r>
                  <a:rPr lang="ar-IQ" dirty="0">
                    <a:ea typeface="Calibri"/>
                    <a:cs typeface="Simplified Arabic"/>
                  </a:rPr>
                  <a:t> وغيرها وعليه محصول الحركة والانتقال يعبر عنها بالمعادلة التالية: </a:t>
                </a:r>
                <a:endParaRPr lang="en-US" sz="2400" dirty="0">
                  <a:ea typeface="Calibri"/>
                  <a:cs typeface="Arial"/>
                </a:endParaRPr>
              </a:p>
              <a:p>
                <a:pPr marL="0" marR="0" indent="0" algn="l">
                  <a:lnSpc>
                    <a:spcPct val="115000"/>
                  </a:lnSpc>
                  <a:spcBef>
                    <a:spcPts val="0"/>
                  </a:spcBef>
                  <a:spcAft>
                    <a:spcPts val="1000"/>
                  </a:spcAft>
                  <a:buNone/>
                </a:pPr>
                <a:r>
                  <a:rPr lang="en-US" dirty="0">
                    <a:effectLst/>
                    <a:latin typeface="Simplified Arabic"/>
                    <a:ea typeface="Calibri"/>
                    <a:cs typeface="Arial"/>
                  </a:rPr>
                  <a:t>               F = </a:t>
                </a:r>
                <a14:m>
                  <m:oMath xmlns:m="http://schemas.openxmlformats.org/officeDocument/2006/math">
                    <m:f>
                      <m:fPr>
                        <m:ctrlPr>
                          <a:rPr lang="en-US" sz="3600" i="1">
                            <a:effectLst/>
                            <a:latin typeface="Cambria Math" panose="02040503050406030204" pitchFamily="18" charset="0"/>
                            <a:ea typeface="Calibri"/>
                            <a:cs typeface="Simplified Arabic"/>
                          </a:rPr>
                        </m:ctrlPr>
                      </m:fPr>
                      <m:num>
                        <m:r>
                          <m:rPr>
                            <m:sty m:val="p"/>
                          </m:rPr>
                          <a:rPr lang="en-US" sz="3600">
                            <a:effectLst/>
                            <a:latin typeface="Cambria Math"/>
                            <a:ea typeface="Calibri"/>
                            <a:cs typeface="Simplified Arabic"/>
                          </a:rPr>
                          <m:t>Ψ</m:t>
                        </m:r>
                        <m:r>
                          <a:rPr lang="en-US" sz="3600">
                            <a:effectLst/>
                            <a:latin typeface="Cambria Math"/>
                            <a:ea typeface="Calibri"/>
                            <a:cs typeface="Simplified Arabic"/>
                          </a:rPr>
                          <m:t>1</m:t>
                        </m:r>
                        <m:r>
                          <a:rPr lang="en-US" sz="3600" i="1">
                            <a:effectLst/>
                            <a:latin typeface="Cambria Math"/>
                            <a:ea typeface="Calibri"/>
                            <a:cs typeface="Simplified Arabic"/>
                          </a:rPr>
                          <m:t>−</m:t>
                        </m:r>
                        <m:r>
                          <a:rPr lang="en-US" sz="3600">
                            <a:effectLst/>
                            <a:latin typeface="Cambria Math"/>
                            <a:ea typeface="Calibri"/>
                            <a:cs typeface="Simplified Arabic"/>
                          </a:rPr>
                          <m:t> </m:t>
                        </m:r>
                        <m:r>
                          <m:rPr>
                            <m:sty m:val="p"/>
                          </m:rPr>
                          <a:rPr lang="en-US" sz="3600">
                            <a:effectLst/>
                            <a:latin typeface="Cambria Math"/>
                            <a:ea typeface="Calibri"/>
                            <a:cs typeface="Simplified Arabic"/>
                          </a:rPr>
                          <m:t>Ψ</m:t>
                        </m:r>
                        <m:r>
                          <a:rPr lang="en-US" sz="3600">
                            <a:effectLst/>
                            <a:latin typeface="Cambria Math"/>
                            <a:ea typeface="Calibri"/>
                            <a:cs typeface="Simplified Arabic"/>
                          </a:rPr>
                          <m:t>2</m:t>
                        </m:r>
                      </m:num>
                      <m:den>
                        <m:r>
                          <m:rPr>
                            <m:sty m:val="p"/>
                          </m:rPr>
                          <a:rPr lang="en-US" sz="3600">
                            <a:effectLst/>
                            <a:latin typeface="Cambria Math"/>
                            <a:ea typeface="Calibri"/>
                            <a:cs typeface="Simplified Arabic"/>
                          </a:rPr>
                          <m:t>R</m:t>
                        </m:r>
                      </m:den>
                    </m:f>
                  </m:oMath>
                </a14:m>
                <a:r>
                  <a:rPr lang="en-US" dirty="0">
                    <a:effectLst/>
                    <a:latin typeface="Simplified Arabic"/>
                    <a:ea typeface="Times New Roman"/>
                    <a:cs typeface="Arial"/>
                  </a:rPr>
                  <a:t> </a:t>
                </a:r>
                <a:endParaRPr lang="en-US" sz="2400" dirty="0">
                  <a:ea typeface="Calibri"/>
                  <a:cs typeface="Arial"/>
                </a:endParaRPr>
              </a:p>
              <a:p>
                <a:pPr marL="114300" indent="0" algn="just">
                  <a:lnSpc>
                    <a:spcPct val="115000"/>
                  </a:lnSpc>
                  <a:spcBef>
                    <a:spcPts val="0"/>
                  </a:spcBef>
                  <a:spcAft>
                    <a:spcPts val="1000"/>
                  </a:spcAft>
                  <a:buNone/>
                </a:pPr>
                <a:r>
                  <a:rPr lang="en-US" dirty="0">
                    <a:effectLst/>
                    <a:latin typeface="Simplified Arabic"/>
                    <a:ea typeface="Calibri"/>
                    <a:cs typeface="Arial"/>
                  </a:rPr>
                  <a:t>F</a:t>
                </a:r>
                <a:r>
                  <a:rPr lang="ar-IQ" dirty="0">
                    <a:ea typeface="Calibri"/>
                    <a:cs typeface="Simplified Arabic"/>
                  </a:rPr>
                  <a:t> = معدل الجريان </a:t>
                </a:r>
                <a:endParaRPr lang="en-US" sz="2400" dirty="0">
                  <a:ea typeface="Calibri"/>
                  <a:cs typeface="Arial"/>
                </a:endParaRPr>
              </a:p>
              <a:p>
                <a:pPr marL="114300" indent="0" algn="just">
                  <a:lnSpc>
                    <a:spcPct val="115000"/>
                  </a:lnSpc>
                  <a:spcBef>
                    <a:spcPts val="0"/>
                  </a:spcBef>
                  <a:spcAft>
                    <a:spcPts val="1000"/>
                  </a:spcAft>
                  <a:buNone/>
                </a:pPr>
                <a:r>
                  <a:rPr lang="en-US" dirty="0">
                    <a:effectLst/>
                    <a:latin typeface="Arial"/>
                    <a:ea typeface="Calibri"/>
                    <a:cs typeface="Arial"/>
                  </a:rPr>
                  <a:t>Ψ</a:t>
                </a:r>
                <a:r>
                  <a:rPr lang="en-US" dirty="0">
                    <a:effectLst/>
                    <a:latin typeface="Simplified Arabic"/>
                    <a:ea typeface="Calibri"/>
                    <a:cs typeface="Arial"/>
                  </a:rPr>
                  <a:t>1 – </a:t>
                </a:r>
                <a:r>
                  <a:rPr lang="en-US" dirty="0">
                    <a:effectLst/>
                    <a:latin typeface="Arial"/>
                    <a:ea typeface="Calibri"/>
                    <a:cs typeface="Arial"/>
                  </a:rPr>
                  <a:t>Ψ</a:t>
                </a:r>
                <a:r>
                  <a:rPr lang="en-US" dirty="0">
                    <a:effectLst/>
                    <a:latin typeface="Simplified Arabic"/>
                    <a:ea typeface="Calibri"/>
                    <a:cs typeface="Arial"/>
                  </a:rPr>
                  <a:t>2</a:t>
                </a:r>
                <a:r>
                  <a:rPr lang="ar-IQ" dirty="0">
                    <a:ea typeface="Calibri"/>
                    <a:cs typeface="Simplified Arabic"/>
                  </a:rPr>
                  <a:t> = الفرق بين النقطتين </a:t>
                </a:r>
                <a:endParaRPr lang="en-US" sz="2400" dirty="0">
                  <a:ea typeface="Calibri"/>
                  <a:cs typeface="Arial"/>
                </a:endParaRPr>
              </a:p>
              <a:p>
                <a:pPr marL="114300" indent="0" algn="just">
                  <a:lnSpc>
                    <a:spcPct val="115000"/>
                  </a:lnSpc>
                  <a:spcBef>
                    <a:spcPts val="0"/>
                  </a:spcBef>
                  <a:spcAft>
                    <a:spcPts val="1000"/>
                  </a:spcAft>
                  <a:buNone/>
                </a:pPr>
                <a:r>
                  <a:rPr lang="en-US" dirty="0">
                    <a:effectLst/>
                    <a:latin typeface="Arial"/>
                    <a:ea typeface="Calibri"/>
                    <a:cs typeface="Arial"/>
                  </a:rPr>
                  <a:t>R</a:t>
                </a:r>
                <a:r>
                  <a:rPr lang="ar-IQ" dirty="0">
                    <a:ea typeface="Calibri"/>
                  </a:rPr>
                  <a:t> = المقاومة </a:t>
                </a:r>
                <a:endParaRPr lang="en-US" sz="2400" dirty="0">
                  <a:ea typeface="Calibri"/>
                  <a:cs typeface="Arial"/>
                </a:endParaRPr>
              </a:p>
              <a:p>
                <a:pPr marL="0" indent="0" algn="just">
                  <a:lnSpc>
                    <a:spcPct val="115000"/>
                  </a:lnSpc>
                  <a:spcBef>
                    <a:spcPts val="0"/>
                  </a:spcBef>
                  <a:spcAft>
                    <a:spcPts val="1000"/>
                  </a:spcAft>
                  <a:buNone/>
                </a:pPr>
                <a:r>
                  <a:rPr lang="en-US" dirty="0">
                    <a:effectLst/>
                    <a:latin typeface="Simplified Arabic"/>
                    <a:ea typeface="Calibri"/>
                    <a:cs typeface="Arial"/>
                  </a:rPr>
                  <a:t>F</a:t>
                </a:r>
                <a:r>
                  <a:rPr lang="ar-IQ" dirty="0">
                    <a:ea typeface="Calibri"/>
                    <a:cs typeface="Simplified Arabic"/>
                  </a:rPr>
                  <a:t> يتناسب طردياً مع الفرق بين النقطتين وعكسياً مع المقاومة. </a:t>
                </a:r>
                <a:r>
                  <a:rPr lang="ar-IQ" dirty="0"/>
                  <a:t> </a:t>
                </a:r>
                <a:endParaRPr lang="en-US"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107504" y="116632"/>
                <a:ext cx="8928992" cy="6624736"/>
              </a:xfrm>
              <a:blipFill rotWithShape="1">
                <a:blip r:embed="rId2"/>
                <a:stretch>
                  <a:fillRect l="-3279" t="-92" r="-1844"/>
                </a:stretch>
              </a:blipFill>
            </p:spPr>
            <p:txBody>
              <a:bodyPr/>
              <a:lstStyle/>
              <a:p>
                <a:r>
                  <a:rPr lang="en-US">
                    <a:noFill/>
                  </a:rPr>
                  <a:t> </a:t>
                </a:r>
              </a:p>
            </p:txBody>
          </p:sp>
        </mc:Fallback>
      </mc:AlternateContent>
    </p:spTree>
    <p:extLst>
      <p:ext uri="{BB962C8B-B14F-4D97-AF65-F5344CB8AC3E}">
        <p14:creationId xmlns:p14="http://schemas.microsoft.com/office/powerpoint/2010/main" val="3330621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normAutofit fontScale="85000" lnSpcReduction="20000"/>
          </a:bodyPr>
          <a:lstStyle/>
          <a:p>
            <a:pPr marL="0" indent="0" algn="just">
              <a:buNone/>
            </a:pPr>
            <a:r>
              <a:rPr lang="ar-IQ" b="1" dirty="0" err="1"/>
              <a:t>الازموزية</a:t>
            </a:r>
            <a:r>
              <a:rPr lang="ar-IQ" b="1" dirty="0"/>
              <a:t> </a:t>
            </a:r>
            <a:r>
              <a:rPr lang="en-US" b="1" dirty="0"/>
              <a:t>Osmosis </a:t>
            </a:r>
            <a:endParaRPr lang="en-US" dirty="0"/>
          </a:p>
          <a:p>
            <a:pPr marL="0" indent="0" algn="just">
              <a:buNone/>
            </a:pPr>
            <a:r>
              <a:rPr lang="ar-IQ" dirty="0"/>
              <a:t>ظاهرة تظهر عند وضع محلولين يختلفان بالجهد المائي </a:t>
            </a:r>
            <a:r>
              <a:rPr lang="en-US" dirty="0" err="1"/>
              <a:t>Ψw</a:t>
            </a:r>
            <a:r>
              <a:rPr lang="ar-IQ" dirty="0"/>
              <a:t> ويفصل بغشاء نصف ناضج يسمح بمرور الماء ولا يسمح بمرور الجزيئات. الخلية النباتية تمتلك هذه الصفة ويمكن ان تعتبر نظام </a:t>
            </a:r>
            <a:r>
              <a:rPr lang="ar-IQ" dirty="0" err="1"/>
              <a:t>ازموزي</a:t>
            </a:r>
            <a:r>
              <a:rPr lang="ar-IQ" dirty="0"/>
              <a:t> متكامل. </a:t>
            </a:r>
            <a:endParaRPr lang="en-US" dirty="0"/>
          </a:p>
          <a:p>
            <a:pPr algn="just"/>
            <a:r>
              <a:rPr lang="ar-IQ" dirty="0"/>
              <a:t>عند وضع الخلية بماء مقطر، </a:t>
            </a:r>
            <a:r>
              <a:rPr lang="en-US" dirty="0" err="1"/>
              <a:t>Ψw</a:t>
            </a:r>
            <a:r>
              <a:rPr lang="ar-IQ" dirty="0"/>
              <a:t> للخلية سالب و </a:t>
            </a:r>
            <a:r>
              <a:rPr lang="en-US" dirty="0"/>
              <a:t>µw</a:t>
            </a:r>
            <a:r>
              <a:rPr lang="ar-IQ" dirty="0"/>
              <a:t> للماء المقطر = صفر، اذاً سوف يتحرك الماء المقطر الى داخل الخلية ويملأها، ان امتصاص الماء من قبل الخلية هنا سوف يؤثر على الطاقة المائية الكلية بسبب: 1. دخول الماء داخل الخلية يخفف المواد المذابة بها فيرتفع </a:t>
            </a:r>
            <a:r>
              <a:rPr lang="en-US" dirty="0" err="1"/>
              <a:t>Ψs</a:t>
            </a:r>
            <a:r>
              <a:rPr lang="ar-IQ" dirty="0"/>
              <a:t> ويقربه الى الصفر. 2. دخول الماء داخل الخلية يزيد من جهد الضغط </a:t>
            </a:r>
            <a:r>
              <a:rPr lang="en-US" dirty="0" err="1"/>
              <a:t>Ψp</a:t>
            </a:r>
            <a:r>
              <a:rPr lang="ar-IQ" dirty="0"/>
              <a:t> بالموجب. </a:t>
            </a:r>
            <a:endParaRPr lang="en-US" dirty="0"/>
          </a:p>
          <a:p>
            <a:pPr marL="0" indent="0" algn="just">
              <a:buNone/>
            </a:pPr>
            <a:r>
              <a:rPr lang="ar-IQ" dirty="0"/>
              <a:t>للسببين اعلاه يحصل </a:t>
            </a:r>
            <a:r>
              <a:rPr lang="en-US" dirty="0" err="1"/>
              <a:t>Ψw</a:t>
            </a:r>
            <a:r>
              <a:rPr lang="ar-IQ" dirty="0"/>
              <a:t> يزداد ويرتفع ويبتعد عن القيم السالبة الواطئة ونتيجة الدخول المستمر للماء وزيادة جهد الضغط داخل الخلية </a:t>
            </a:r>
            <a:r>
              <a:rPr lang="en-US" dirty="0" err="1"/>
              <a:t>Ψp</a:t>
            </a:r>
            <a:r>
              <a:rPr lang="ar-IQ" dirty="0"/>
              <a:t> سوف يكبر حجم الخلية ويتمدد جدارها وتنتفخ ويكبر حجمها. </a:t>
            </a:r>
            <a:endParaRPr lang="en-US" dirty="0"/>
          </a:p>
          <a:p>
            <a:pPr algn="just"/>
            <a:r>
              <a:rPr lang="ar-IQ" dirty="0"/>
              <a:t>عند وضع الخلية في محلول او وسط اقل بالجهد المائي </a:t>
            </a:r>
            <a:r>
              <a:rPr lang="en-US" dirty="0" err="1"/>
              <a:t>Ψw</a:t>
            </a:r>
            <a:r>
              <a:rPr lang="ar-IQ" dirty="0"/>
              <a:t> اقل من الخلية فأن الماء يخرج من الخلية وبالتالي تتقلص عند استمرار المؤثر يستمر خروج الماء وينفصل السايتوبلازم عن الجدار وتسمى هذه الحالة </a:t>
            </a:r>
            <a:r>
              <a:rPr lang="ar-IQ" dirty="0" err="1"/>
              <a:t>البلزمة</a:t>
            </a:r>
            <a:r>
              <a:rPr lang="ar-IQ" dirty="0"/>
              <a:t> وهي احد طرق فصل السايتوبلازم من الخلية. واذا استمرت عملية </a:t>
            </a:r>
            <a:r>
              <a:rPr lang="ar-IQ" dirty="0" err="1"/>
              <a:t>البلزمة</a:t>
            </a:r>
            <a:r>
              <a:rPr lang="ar-IQ" dirty="0"/>
              <a:t> يكون من غير الممكن رجوع الخلية الى وضعها الطبيعي. اما اذا تداركنا الموقف بوضع الخلية بالماء المقطر يكون من الممكن رجوعها الى وضعها الطبيعي.  </a:t>
            </a:r>
            <a:endParaRPr lang="en-US" dirty="0"/>
          </a:p>
        </p:txBody>
      </p:sp>
    </p:spTree>
    <p:extLst>
      <p:ext uri="{BB962C8B-B14F-4D97-AF65-F5344CB8AC3E}">
        <p14:creationId xmlns:p14="http://schemas.microsoft.com/office/powerpoint/2010/main" val="214520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noAutofit/>
          </a:bodyPr>
          <a:lstStyle/>
          <a:p>
            <a:pPr marL="0" indent="0">
              <a:buNone/>
            </a:pPr>
            <a:endParaRPr lang="ar-IQ" sz="2000" dirty="0"/>
          </a:p>
          <a:p>
            <a:pPr marL="0" indent="0" algn="just">
              <a:buNone/>
            </a:pPr>
            <a:r>
              <a:rPr lang="ar-IQ" sz="2000" dirty="0"/>
              <a:t>ولكن هل هذه الحالة موجودة في ظروف الحقل الطبيعية؟ </a:t>
            </a:r>
          </a:p>
          <a:p>
            <a:pPr marL="0" indent="0" algn="just">
              <a:buNone/>
            </a:pPr>
            <a:endParaRPr lang="en-US" sz="2000" dirty="0"/>
          </a:p>
          <a:p>
            <a:pPr marL="0" indent="0" algn="just">
              <a:buNone/>
            </a:pPr>
            <a:r>
              <a:rPr lang="ar-IQ" sz="2000" dirty="0"/>
              <a:t>الجواب// كل المواد العضوية </a:t>
            </a:r>
            <a:r>
              <a:rPr lang="ar-IQ" sz="2000" dirty="0" err="1"/>
              <a:t>واللاعضوية</a:t>
            </a:r>
            <a:r>
              <a:rPr lang="ar-IQ" sz="2000" dirty="0"/>
              <a:t> تؤثر على الجهد </a:t>
            </a:r>
            <a:r>
              <a:rPr lang="ar-IQ" sz="2000" dirty="0" err="1"/>
              <a:t>الازموزي</a:t>
            </a:r>
            <a:r>
              <a:rPr lang="ar-IQ" sz="2000" dirty="0"/>
              <a:t> للخلية فلوحظ ان الاملاح </a:t>
            </a:r>
            <a:r>
              <a:rPr lang="ar-IQ" sz="2000" dirty="0" err="1"/>
              <a:t>اللاعضوية</a:t>
            </a:r>
            <a:r>
              <a:rPr lang="ar-IQ" sz="2000" dirty="0"/>
              <a:t> وخصوصاً </a:t>
            </a:r>
            <a:r>
              <a:rPr lang="en-US" sz="2000" dirty="0" err="1"/>
              <a:t>Cl</a:t>
            </a:r>
            <a:r>
              <a:rPr lang="en-US" sz="2000" dirty="0"/>
              <a:t>, Na, K</a:t>
            </a:r>
            <a:r>
              <a:rPr lang="ar-IQ" sz="2000" dirty="0"/>
              <a:t> موجودة في الفجوة بينما المكونات العضوية موجودة في السايتوبلازم مثل </a:t>
            </a:r>
            <a:r>
              <a:rPr lang="ar-IQ" sz="2000" dirty="0" err="1"/>
              <a:t>الكليسرول</a:t>
            </a:r>
            <a:r>
              <a:rPr lang="ar-IQ" sz="2000" dirty="0"/>
              <a:t> </a:t>
            </a:r>
            <a:r>
              <a:rPr lang="ar-IQ" sz="2000" dirty="0" err="1"/>
              <a:t>والكلايسين</a:t>
            </a:r>
            <a:r>
              <a:rPr lang="ar-IQ" sz="2000" dirty="0"/>
              <a:t> والفيتامين والسكريات والاحماض الامينية، جميعها بنوعيها تخفض </a:t>
            </a:r>
            <a:r>
              <a:rPr lang="en-US" sz="2000" dirty="0" err="1"/>
              <a:t>Ψw</a:t>
            </a:r>
            <a:r>
              <a:rPr lang="ar-IQ" sz="2000" dirty="0"/>
              <a:t> للخلية وذلك من خلال تأثيرها على </a:t>
            </a:r>
            <a:r>
              <a:rPr lang="en-US" sz="2000" dirty="0" err="1"/>
              <a:t>Ψs</a:t>
            </a:r>
            <a:r>
              <a:rPr lang="ar-IQ" sz="2000" dirty="0"/>
              <a:t>. ان وجود هذه المواد تعمل على التنظيم </a:t>
            </a:r>
            <a:r>
              <a:rPr lang="ar-IQ" sz="2000" dirty="0" err="1"/>
              <a:t>الازموزي</a:t>
            </a:r>
            <a:r>
              <a:rPr lang="ar-IQ" sz="2000" dirty="0"/>
              <a:t> </a:t>
            </a:r>
            <a:r>
              <a:rPr lang="en-US" sz="2000" dirty="0"/>
              <a:t>Osmoregulation</a:t>
            </a:r>
            <a:r>
              <a:rPr lang="ar-IQ" sz="2000" dirty="0"/>
              <a:t> الذي يعرف بأنه عبارة عن تكيف الخلية النباتية للمحيط المتواجدة فيه فمثلاً اذا كان الجهد المائي للمحيط الخارجي قليل فأن هذه المكونات العضوية </a:t>
            </a:r>
            <a:r>
              <a:rPr lang="ar-IQ" sz="2000" dirty="0" err="1"/>
              <a:t>واللاعضوية</a:t>
            </a:r>
            <a:r>
              <a:rPr lang="ar-IQ" sz="2000" dirty="0"/>
              <a:t> تزداد لكي يقل الجهد المائي داخل الخلية ويستمر هذا النقص الى ان يحصل حالة توازن ما بين المحيط الخارجي والخلية ثم بعده ينتقل الماء من المحيط الخارجي الى داخل الخلية، وهذه الخاصية لها اهمية في تحمل النباتات للظروف الملحية بالترب في هذه الحالة يبدأ النبات يعاني من العطش وذلك لان </a:t>
            </a:r>
            <a:r>
              <a:rPr lang="en-US" sz="2000" dirty="0" err="1"/>
              <a:t>Ψw</a:t>
            </a:r>
            <a:r>
              <a:rPr lang="ar-IQ" sz="2000" dirty="0"/>
              <a:t> قليل في التربة (على الرغم من وجود الماء بكمية عالية في التربة الا انه ممسوك بالأملاح) فلا يدخل الماء الى النبات الذي تكون </a:t>
            </a:r>
            <a:r>
              <a:rPr lang="en-US" sz="2000" dirty="0" err="1"/>
              <a:t>Ψw</a:t>
            </a:r>
            <a:r>
              <a:rPr lang="ar-IQ" sz="2000" dirty="0"/>
              <a:t> فيع عالي لذلك يعاني من العطش. </a:t>
            </a:r>
            <a:endParaRPr lang="en-US" sz="2000" dirty="0"/>
          </a:p>
          <a:p>
            <a:pPr marL="0" indent="0" algn="just">
              <a:buNone/>
            </a:pPr>
            <a:r>
              <a:rPr lang="ar-IQ" sz="2000" dirty="0"/>
              <a:t>التربة الملحية تحتوي على ايونات ذائبة تمسك الماء فيكون </a:t>
            </a:r>
            <a:r>
              <a:rPr lang="en-US" sz="2000" dirty="0" err="1"/>
              <a:t>Ψw</a:t>
            </a:r>
            <a:r>
              <a:rPr lang="ar-IQ" sz="2000" dirty="0"/>
              <a:t> منخفض ويكون اقل من </a:t>
            </a:r>
            <a:r>
              <a:rPr lang="en-US" sz="2000" dirty="0" err="1"/>
              <a:t>Ψw</a:t>
            </a:r>
            <a:r>
              <a:rPr lang="ar-IQ" sz="2000" dirty="0"/>
              <a:t> للجذر وان الماء لا يتحرك من الجهد الواطئ الى الجهد العالي اي لا يدخل الماء الى الجذر فيبدأ النبات بتنظيم الضغط </a:t>
            </a:r>
            <a:r>
              <a:rPr lang="ar-IQ" sz="2000" dirty="0" err="1"/>
              <a:t>الازموزي</a:t>
            </a:r>
            <a:r>
              <a:rPr lang="ar-IQ" sz="2000" dirty="0"/>
              <a:t> بجمع وافراز مواد ويسحب البوتاسيوم فينخفض </a:t>
            </a:r>
            <a:r>
              <a:rPr lang="en-US" sz="2000" dirty="0" err="1"/>
              <a:t>Ψw</a:t>
            </a:r>
            <a:r>
              <a:rPr lang="ar-IQ" sz="2000" dirty="0"/>
              <a:t> للخلية الى ان يصبح اقل من التربة ويبدأ الماء بالحركة من التربة الى الجذر، وهذا التصرف ليس لكل النباتات ولكن للنباتات الملحية (</a:t>
            </a:r>
            <a:r>
              <a:rPr lang="ar-IQ" sz="2000" dirty="0" err="1"/>
              <a:t>الهالوفايت</a:t>
            </a:r>
            <a:r>
              <a:rPr lang="ar-IQ" sz="2000" dirty="0"/>
              <a:t>). اما اذا كانت النباتات متعرضة الى ظروف تمتص ماء بكميات كبيرة فعملية تجميع وافراز المواد تقل في النبات لتقليل الفرق بـ </a:t>
            </a:r>
            <a:r>
              <a:rPr lang="en-US" sz="2000" dirty="0" err="1"/>
              <a:t>Ψw</a:t>
            </a:r>
            <a:r>
              <a:rPr lang="ar-IQ" sz="2000" dirty="0"/>
              <a:t> مع المحيط الخارجي.  </a:t>
            </a:r>
            <a:endParaRPr lang="en-US" sz="2000" dirty="0"/>
          </a:p>
        </p:txBody>
      </p:sp>
    </p:spTree>
    <p:extLst>
      <p:ext uri="{BB962C8B-B14F-4D97-AF65-F5344CB8AC3E}">
        <p14:creationId xmlns:p14="http://schemas.microsoft.com/office/powerpoint/2010/main" val="3780599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a:solidFill>
            <a:schemeClr val="accent6">
              <a:lumMod val="20000"/>
              <a:lumOff val="80000"/>
            </a:schemeClr>
          </a:solidFill>
        </p:spPr>
        <p:txBody>
          <a:bodyPr>
            <a:normAutofit/>
          </a:bodyPr>
          <a:lstStyle/>
          <a:p>
            <a:pPr marL="0" indent="0" algn="just">
              <a:buNone/>
            </a:pPr>
            <a:r>
              <a:rPr lang="ar-IQ" sz="2000" dirty="0"/>
              <a:t> لمعرفة النبات اذا كان يسحب او يفقد ماء نلاحظ المعادلة التالية: </a:t>
            </a:r>
            <a:endParaRPr lang="en-US" sz="2000" dirty="0"/>
          </a:p>
          <a:p>
            <a:pPr marL="0" indent="0" algn="l">
              <a:buNone/>
            </a:pPr>
            <a:r>
              <a:rPr lang="en-US" sz="2000" dirty="0"/>
              <a:t>                 </a:t>
            </a:r>
            <a:r>
              <a:rPr lang="en-US" sz="2000" dirty="0" err="1"/>
              <a:t>Sp</a:t>
            </a:r>
            <a:r>
              <a:rPr lang="en-US" sz="2000" dirty="0"/>
              <a:t> = O.P – </a:t>
            </a:r>
            <a:r>
              <a:rPr lang="en-US" sz="2000" dirty="0" err="1"/>
              <a:t>Tp</a:t>
            </a:r>
            <a:r>
              <a:rPr lang="en-US" sz="2000" dirty="0"/>
              <a:t> </a:t>
            </a:r>
          </a:p>
          <a:p>
            <a:pPr marL="0" indent="0" algn="just">
              <a:buNone/>
            </a:pPr>
            <a:r>
              <a:rPr lang="en-US" sz="2000" dirty="0" err="1"/>
              <a:t>Sp</a:t>
            </a:r>
            <a:r>
              <a:rPr lang="ar-IQ" sz="2000" dirty="0"/>
              <a:t> = ضغط السحب </a:t>
            </a:r>
            <a:r>
              <a:rPr lang="en-US" sz="2000" dirty="0"/>
              <a:t>suction pressure</a:t>
            </a:r>
            <a:r>
              <a:rPr lang="ar-IQ" sz="2000" dirty="0"/>
              <a:t> . </a:t>
            </a:r>
            <a:endParaRPr lang="en-US" sz="2000" dirty="0"/>
          </a:p>
          <a:p>
            <a:pPr marL="0" indent="0" algn="just">
              <a:buNone/>
            </a:pPr>
            <a:r>
              <a:rPr lang="en-US" sz="2000" dirty="0"/>
              <a:t>OP</a:t>
            </a:r>
            <a:r>
              <a:rPr lang="ar-IQ" sz="2000" dirty="0"/>
              <a:t> = الضغط </a:t>
            </a:r>
            <a:r>
              <a:rPr lang="ar-IQ" sz="2000" dirty="0" err="1"/>
              <a:t>الازموزي</a:t>
            </a:r>
            <a:r>
              <a:rPr lang="ar-IQ" sz="2000" dirty="0"/>
              <a:t> </a:t>
            </a:r>
            <a:r>
              <a:rPr lang="en-US" sz="2000" dirty="0"/>
              <a:t>Osmotic pressure</a:t>
            </a:r>
            <a:r>
              <a:rPr lang="ar-IQ" sz="2000" dirty="0"/>
              <a:t> (الضغط المسلط على الخلية من خارج الجدار). </a:t>
            </a:r>
            <a:endParaRPr lang="en-US" sz="2000" dirty="0"/>
          </a:p>
          <a:p>
            <a:pPr marL="0" indent="0" algn="just">
              <a:buNone/>
            </a:pPr>
            <a:r>
              <a:rPr lang="en-US" sz="2000" dirty="0" err="1"/>
              <a:t>Tp</a:t>
            </a:r>
            <a:r>
              <a:rPr lang="ar-IQ" sz="2000" dirty="0"/>
              <a:t> = </a:t>
            </a:r>
            <a:r>
              <a:rPr lang="en-US" sz="2000" dirty="0" err="1"/>
              <a:t>Targer</a:t>
            </a:r>
            <a:r>
              <a:rPr lang="en-US" sz="2000" dirty="0"/>
              <a:t> pressure</a:t>
            </a:r>
            <a:r>
              <a:rPr lang="ar-IQ" sz="2000" dirty="0"/>
              <a:t> (الضغط المسلط من داخل الخلية نفسها). </a:t>
            </a:r>
            <a:endParaRPr lang="en-US" sz="2000" dirty="0"/>
          </a:p>
          <a:p>
            <a:pPr marL="0" indent="0" algn="just">
              <a:buNone/>
            </a:pPr>
            <a:r>
              <a:rPr lang="ar-IQ" sz="2000" dirty="0"/>
              <a:t>عندما تكون </a:t>
            </a:r>
            <a:r>
              <a:rPr lang="en-US" sz="2000" dirty="0" err="1"/>
              <a:t>Sp</a:t>
            </a:r>
            <a:r>
              <a:rPr lang="ar-IQ" sz="2000" dirty="0"/>
              <a:t>  موجبة فأن الخلية تسحب ماء، وعندما تكون سالبة فالخلية تفقد الماء.  </a:t>
            </a:r>
          </a:p>
          <a:p>
            <a:pPr marL="0" indent="0" algn="just">
              <a:buNone/>
            </a:pPr>
            <a:r>
              <a:rPr lang="ar-IQ" sz="2400" b="1" dirty="0"/>
              <a:t>كيفية انتقال الماء في النبات </a:t>
            </a:r>
          </a:p>
          <a:p>
            <a:pPr marL="0" indent="0" algn="just">
              <a:buNone/>
            </a:pPr>
            <a:endParaRPr lang="en-US" sz="24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780928"/>
            <a:ext cx="6336704" cy="3762418"/>
          </a:xfrm>
          <a:prstGeom prst="rect">
            <a:avLst/>
          </a:prstGeom>
        </p:spPr>
      </p:pic>
    </p:spTree>
    <p:extLst>
      <p:ext uri="{BB962C8B-B14F-4D97-AF65-F5344CB8AC3E}">
        <p14:creationId xmlns:p14="http://schemas.microsoft.com/office/powerpoint/2010/main" val="361175269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2123</Words>
  <Application>Microsoft Office PowerPoint</Application>
  <PresentationFormat>عرض على الشاشة (4:3)</PresentationFormat>
  <Paragraphs>104</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RAHAF</dc:creator>
  <cp:lastModifiedBy>9647814568443</cp:lastModifiedBy>
  <cp:revision>5</cp:revision>
  <dcterms:created xsi:type="dcterms:W3CDTF">2022-04-23T22:38:09Z</dcterms:created>
  <dcterms:modified xsi:type="dcterms:W3CDTF">2022-04-25T19:13:42Z</dcterms:modified>
</cp:coreProperties>
</file>